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/>
          <p:cNvSpPr>
            <a:spLocks noGrp="1" noChangeArrowheads="1"/>
          </p:cNvSpPr>
          <p:nvPr userDrawn="1"/>
        </p:nvSpPr>
        <p:spPr bwMode="auto">
          <a:xfrm>
            <a:off x="8220990" y="1"/>
            <a:ext cx="3971005" cy="685746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74" y="0"/>
                </a:moveTo>
                <a:lnTo>
                  <a:pt x="3874" y="19794"/>
                </a:lnTo>
                <a:lnTo>
                  <a:pt x="3874" y="19794"/>
                </a:lnTo>
                <a:cubicBezTo>
                  <a:pt x="3874" y="19794"/>
                  <a:pt x="3932" y="19794"/>
                  <a:pt x="3932" y="19794"/>
                </a:cubicBezTo>
                <a:lnTo>
                  <a:pt x="3932" y="19794"/>
                </a:lnTo>
                <a:cubicBezTo>
                  <a:pt x="1759" y="19794"/>
                  <a:pt x="0" y="20605"/>
                  <a:pt x="0" y="21600"/>
                </a:cubicBezTo>
                <a:lnTo>
                  <a:pt x="0" y="21600"/>
                </a:lnTo>
                <a:cubicBezTo>
                  <a:pt x="0" y="22594"/>
                  <a:pt x="1759" y="23405"/>
                  <a:pt x="3932" y="23405"/>
                </a:cubicBezTo>
                <a:lnTo>
                  <a:pt x="3932" y="23405"/>
                </a:lnTo>
                <a:cubicBezTo>
                  <a:pt x="3932" y="23405"/>
                  <a:pt x="3874" y="23405"/>
                  <a:pt x="3874" y="23405"/>
                </a:cubicBezTo>
                <a:lnTo>
                  <a:pt x="3874" y="43200"/>
                </a:lnTo>
                <a:lnTo>
                  <a:pt x="43200" y="43200"/>
                </a:lnTo>
                <a:lnTo>
                  <a:pt x="43200" y="0"/>
                </a:lnTo>
                <a:lnTo>
                  <a:pt x="3874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102"/>
          <p:cNvSpPr>
            <a:spLocks noGrp="1" noChangeArrowheads="1"/>
          </p:cNvSpPr>
          <p:nvPr userDrawn="1"/>
        </p:nvSpPr>
        <p:spPr bwMode="auto">
          <a:xfrm>
            <a:off x="8400255" y="3356809"/>
            <a:ext cx="190499" cy="14524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0"/>
                </a:moveTo>
                <a:lnTo>
                  <a:pt x="43200" y="43200"/>
                </a:lnTo>
                <a:lnTo>
                  <a:pt x="0" y="21623"/>
                </a:lnTo>
                <a:lnTo>
                  <a:pt x="43200" y="0"/>
                </a:lnTo>
              </a:path>
            </a:pathLst>
          </a:custGeom>
          <a:solidFill>
            <a:srgbClr val="FFFFFF"/>
          </a:solidFill>
          <a:ln w="9524" cap="rnd">
            <a:solidFill>
              <a:srgbClr val="000000"/>
            </a:solidFill>
            <a:bevel/>
            <a:headEnd/>
            <a:tailEnd/>
          </a:ln>
        </p:spPr>
      </p:sp>
      <p:sp>
        <p:nvSpPr>
          <p:cNvPr id="19" name="Text Placeholder 4"/>
          <p:cNvSpPr>
            <a:spLocks noGrp="1"/>
          </p:cNvSpPr>
          <p:nvPr>
            <p:ph type="subTitle" idx="1"/>
          </p:nvPr>
        </p:nvSpPr>
        <p:spPr bwMode="auto">
          <a:xfrm>
            <a:off x="8881393" y="2597939"/>
            <a:ext cx="2974883" cy="166158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171450" indent="-171450" algn="l">
              <a:buFont typeface="Arial"/>
              <a:buChar char="•"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/>
              <a:t>Образец 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395" y="2569090"/>
            <a:ext cx="7383251" cy="16540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11" name="Дата 10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42"/>
            <a:ext cx="2743200" cy="5835649"/>
          </a:xfrm>
        </p:spPr>
        <p:txBody>
          <a:bodyPr vert="eaVert"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42"/>
            <a:ext cx="8026399" cy="5835649"/>
          </a:xfrm>
        </p:spPr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4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7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15413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15413" y="1535113"/>
            <a:ext cx="518110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15413" y="2174874"/>
            <a:ext cx="51811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7" y="1535113"/>
            <a:ext cx="518321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7" y="2174874"/>
            <a:ext cx="5183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10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2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15413" y="4800603"/>
            <a:ext cx="1056117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815413" y="612778"/>
            <a:ext cx="10561173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15413" y="5367337"/>
            <a:ext cx="1056117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100"/>
          <p:cNvSpPr>
            <a:spLocks noGrp="1" noChangeArrowheads="1"/>
          </p:cNvSpPr>
          <p:nvPr userDrawn="1"/>
        </p:nvSpPr>
        <p:spPr bwMode="auto">
          <a:xfrm>
            <a:off x="3669" y="270"/>
            <a:ext cx="12184661" cy="6857460"/>
          </a:xfrm>
          <a:custGeom>
            <a:avLst/>
            <a:gdLst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1239 w 43199"/>
              <a:gd name="connsiteY2" fmla="*/ 21600 h 43200"/>
              <a:gd name="connsiteX3" fmla="*/ 43199 w 43199"/>
              <a:gd name="connsiteY3" fmla="*/ 19794 h 43200"/>
              <a:gd name="connsiteX4" fmla="*/ 43199 w 43199"/>
              <a:gd name="connsiteY4" fmla="*/ 19794 h 43200"/>
              <a:gd name="connsiteX5" fmla="*/ 43174 w 43199"/>
              <a:gd name="connsiteY5" fmla="*/ 19794 h 43200"/>
              <a:gd name="connsiteX6" fmla="*/ 43174 w 43199"/>
              <a:gd name="connsiteY6" fmla="*/ 0 h 43200"/>
              <a:gd name="connsiteX7" fmla="*/ 0 w 43199"/>
              <a:gd name="connsiteY7" fmla="*/ 0 h 43200"/>
              <a:gd name="connsiteX8" fmla="*/ 0 w 43199"/>
              <a:gd name="connsiteY8" fmla="*/ 43200 h 43200"/>
              <a:gd name="connsiteX9" fmla="*/ 43174 w 43199"/>
              <a:gd name="connsiteY9" fmla="*/ 43200 h 43200"/>
              <a:gd name="connsiteX10" fmla="*/ 43174 w 43199"/>
              <a:gd name="connsiteY10" fmla="*/ 23405 h 43200"/>
              <a:gd name="connsiteX11" fmla="*/ 43174 w 43199"/>
              <a:gd name="connsiteY11" fmla="*/ 23405 h 43200"/>
              <a:gd name="connsiteX12" fmla="*/ 43199 w 43199"/>
              <a:gd name="connsiteY12" fmla="*/ 23405 h 43200"/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11" fmla="*/ 43199 w 43199"/>
              <a:gd name="connsiteY11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9" fmla="*/ 43174 w 43199"/>
              <a:gd name="connsiteY9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74 w 43199"/>
              <a:gd name="connsiteY3" fmla="*/ 0 h 43200"/>
              <a:gd name="connsiteX4" fmla="*/ 0 w 43199"/>
              <a:gd name="connsiteY4" fmla="*/ 0 h 43200"/>
              <a:gd name="connsiteX5" fmla="*/ 0 w 43199"/>
              <a:gd name="connsiteY5" fmla="*/ 43200 h 43200"/>
              <a:gd name="connsiteX6" fmla="*/ 43174 w 43199"/>
              <a:gd name="connsiteY6" fmla="*/ 43200 h 43200"/>
              <a:gd name="connsiteX0" fmla="*/ 43174 w 46380"/>
              <a:gd name="connsiteY0" fmla="*/ 43200 h 43200"/>
              <a:gd name="connsiteX1" fmla="*/ 43199 w 46380"/>
              <a:gd name="connsiteY1" fmla="*/ 19794 h 43200"/>
              <a:gd name="connsiteX2" fmla="*/ 43174 w 46380"/>
              <a:gd name="connsiteY2" fmla="*/ 0 h 43200"/>
              <a:gd name="connsiteX3" fmla="*/ 0 w 46380"/>
              <a:gd name="connsiteY3" fmla="*/ 0 h 43200"/>
              <a:gd name="connsiteX4" fmla="*/ 0 w 46380"/>
              <a:gd name="connsiteY4" fmla="*/ 43200 h 43200"/>
              <a:gd name="connsiteX5" fmla="*/ 43174 w 46380"/>
              <a:gd name="connsiteY5" fmla="*/ 43200 h 43200"/>
              <a:gd name="connsiteX0" fmla="*/ 43174 w 43199"/>
              <a:gd name="connsiteY0" fmla="*/ 43200 h 43200"/>
              <a:gd name="connsiteX1" fmla="*/ 43199 w 43199"/>
              <a:gd name="connsiteY1" fmla="*/ 19794 h 43200"/>
              <a:gd name="connsiteX2" fmla="*/ 43174 w 43199"/>
              <a:gd name="connsiteY2" fmla="*/ 0 h 43200"/>
              <a:gd name="connsiteX3" fmla="*/ 0 w 43199"/>
              <a:gd name="connsiteY3" fmla="*/ 0 h 43200"/>
              <a:gd name="connsiteX4" fmla="*/ 0 w 43199"/>
              <a:gd name="connsiteY4" fmla="*/ 43200 h 43200"/>
              <a:gd name="connsiteX5" fmla="*/ 43174 w 43199"/>
              <a:gd name="connsiteY5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74" h="43200" stroke="0" extrusionOk="0">
                <a:moveTo>
                  <a:pt x="43174" y="43200"/>
                </a:moveTo>
                <a:lnTo>
                  <a:pt x="43174" y="0"/>
                </a:lnTo>
                <a:lnTo>
                  <a:pt x="0" y="0"/>
                </a:lnTo>
                <a:lnTo>
                  <a:pt x="0" y="43200"/>
                </a:lnTo>
                <a:lnTo>
                  <a:pt x="43174" y="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03"/>
          <p:cNvSpPr>
            <a:spLocks noGrp="1" noChangeArrowheads="1"/>
          </p:cNvSpPr>
          <p:nvPr userDrawn="1"/>
        </p:nvSpPr>
        <p:spPr bwMode="auto">
          <a:xfrm>
            <a:off x="183165" y="101751"/>
            <a:ext cx="7789614" cy="58578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9"/>
                  <a:pt x="33448" y="43199"/>
                  <a:pt x="21600" y="43199"/>
                </a:cubicBezTo>
                <a:lnTo>
                  <a:pt x="21600" y="43199"/>
                </a:lnTo>
                <a:cubicBezTo>
                  <a:pt x="9749" y="43199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600" y="0"/>
                </a:cubicBezTo>
                <a:lnTo>
                  <a:pt x="21600" y="0"/>
                </a:lnTo>
                <a:cubicBezTo>
                  <a:pt x="33448" y="0"/>
                  <a:pt x="43199" y="9750"/>
                  <a:pt x="43199" y="21599"/>
                </a:cubicBezTo>
              </a:path>
            </a:pathLst>
          </a:custGeom>
          <a:solidFill>
            <a:srgbClr val="FFFFFF">
              <a:alpha val="156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04"/>
          <p:cNvSpPr>
            <a:spLocks noGrp="1" noChangeArrowheads="1"/>
          </p:cNvSpPr>
          <p:nvPr userDrawn="1"/>
        </p:nvSpPr>
        <p:spPr bwMode="auto">
          <a:xfrm>
            <a:off x="244971" y="130323"/>
            <a:ext cx="7610403" cy="572343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313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05"/>
          <p:cNvSpPr>
            <a:spLocks noGrp="1" noChangeArrowheads="1"/>
          </p:cNvSpPr>
          <p:nvPr userDrawn="1"/>
        </p:nvSpPr>
        <p:spPr bwMode="auto">
          <a:xfrm>
            <a:off x="306493" y="159054"/>
            <a:ext cx="7431757" cy="558883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50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50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06"/>
          <p:cNvSpPr>
            <a:spLocks noGrp="1" noChangeArrowheads="1"/>
          </p:cNvSpPr>
          <p:nvPr userDrawn="1"/>
        </p:nvSpPr>
        <p:spPr bwMode="auto">
          <a:xfrm>
            <a:off x="368021" y="187787"/>
            <a:ext cx="7252827" cy="545437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7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7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627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07"/>
          <p:cNvSpPr>
            <a:spLocks noGrp="1" noChangeArrowheads="1"/>
          </p:cNvSpPr>
          <p:nvPr userDrawn="1"/>
        </p:nvSpPr>
        <p:spPr bwMode="auto">
          <a:xfrm>
            <a:off x="429541" y="216360"/>
            <a:ext cx="7074181" cy="53199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8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51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51"/>
                  <a:pt x="9751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08"/>
          <p:cNvSpPr>
            <a:spLocks noGrp="1" noChangeArrowheads="1"/>
          </p:cNvSpPr>
          <p:nvPr userDrawn="1"/>
        </p:nvSpPr>
        <p:spPr bwMode="auto">
          <a:xfrm>
            <a:off x="491347" y="245090"/>
            <a:ext cx="6894970" cy="518531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941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09"/>
          <p:cNvSpPr>
            <a:spLocks noGrp="1" noChangeArrowheads="1"/>
          </p:cNvSpPr>
          <p:nvPr userDrawn="1"/>
        </p:nvSpPr>
        <p:spPr bwMode="auto">
          <a:xfrm>
            <a:off x="552877" y="273821"/>
            <a:ext cx="6716041" cy="505071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49" y="43199"/>
                  <a:pt x="21600" y="43199"/>
                </a:cubicBezTo>
                <a:lnTo>
                  <a:pt x="21600" y="43199"/>
                </a:lnTo>
                <a:cubicBezTo>
                  <a:pt x="9750" y="43199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8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8"/>
                  <a:pt x="43200" y="21600"/>
                </a:cubicBezTo>
              </a:path>
            </a:pathLst>
          </a:custGeom>
          <a:solidFill>
            <a:srgbClr val="FFFFFF">
              <a:alpha val="1098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10"/>
          <p:cNvSpPr>
            <a:spLocks noGrp="1" noChangeArrowheads="1"/>
          </p:cNvSpPr>
          <p:nvPr userDrawn="1"/>
        </p:nvSpPr>
        <p:spPr bwMode="auto">
          <a:xfrm>
            <a:off x="614397" y="302395"/>
            <a:ext cx="6537394" cy="49162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199" y="9751"/>
                  <a:pt x="43199" y="21600"/>
                </a:cubicBezTo>
              </a:path>
            </a:pathLst>
          </a:custGeom>
          <a:solidFill>
            <a:srgbClr val="FFFFFF">
              <a:alpha val="1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11"/>
          <p:cNvSpPr>
            <a:spLocks noGrp="1" noChangeArrowheads="1"/>
          </p:cNvSpPr>
          <p:nvPr userDrawn="1"/>
        </p:nvSpPr>
        <p:spPr bwMode="auto">
          <a:xfrm>
            <a:off x="676203" y="331128"/>
            <a:ext cx="6358183" cy="47816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199"/>
                  <a:pt x="21598" y="43199"/>
                </a:cubicBezTo>
                <a:lnTo>
                  <a:pt x="21598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8" y="0"/>
                </a:cubicBezTo>
                <a:lnTo>
                  <a:pt x="21598" y="0"/>
                </a:lnTo>
                <a:cubicBezTo>
                  <a:pt x="33449" y="0"/>
                  <a:pt x="43199" y="9750"/>
                  <a:pt x="43199" y="21600"/>
                </a:cubicBezTo>
              </a:path>
            </a:pathLst>
          </a:custGeom>
          <a:solidFill>
            <a:srgbClr val="FFFFFF">
              <a:alpha val="1411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12"/>
          <p:cNvSpPr>
            <a:spLocks noGrp="1" noChangeArrowheads="1"/>
          </p:cNvSpPr>
          <p:nvPr userDrawn="1"/>
        </p:nvSpPr>
        <p:spPr bwMode="auto">
          <a:xfrm>
            <a:off x="737731" y="359857"/>
            <a:ext cx="6179254" cy="464703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199"/>
                  <a:pt x="21599" y="43199"/>
                </a:cubicBezTo>
                <a:lnTo>
                  <a:pt x="21599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15686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13"/>
          <p:cNvSpPr>
            <a:spLocks noGrp="1" noChangeArrowheads="1"/>
          </p:cNvSpPr>
          <p:nvPr userDrawn="1"/>
        </p:nvSpPr>
        <p:spPr bwMode="auto">
          <a:xfrm>
            <a:off x="799253" y="388590"/>
            <a:ext cx="6000607" cy="451243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1764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14"/>
          <p:cNvSpPr>
            <a:spLocks noGrp="1" noChangeArrowheads="1"/>
          </p:cNvSpPr>
          <p:nvPr userDrawn="1"/>
        </p:nvSpPr>
        <p:spPr bwMode="auto">
          <a:xfrm>
            <a:off x="860777" y="417163"/>
            <a:ext cx="5821679" cy="437797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1921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15"/>
          <p:cNvSpPr>
            <a:spLocks noGrp="1" noChangeArrowheads="1"/>
          </p:cNvSpPr>
          <p:nvPr userDrawn="1"/>
        </p:nvSpPr>
        <p:spPr bwMode="auto">
          <a:xfrm>
            <a:off x="922587" y="445894"/>
            <a:ext cx="5642750" cy="42435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48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8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0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16"/>
          <p:cNvSpPr>
            <a:spLocks noGrp="1" noChangeArrowheads="1"/>
          </p:cNvSpPr>
          <p:nvPr userDrawn="1"/>
        </p:nvSpPr>
        <p:spPr bwMode="auto">
          <a:xfrm>
            <a:off x="984107" y="474624"/>
            <a:ext cx="5463821" cy="410891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8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199" y="9749"/>
                  <a:pt x="43199" y="21599"/>
                </a:cubicBezTo>
              </a:path>
            </a:pathLst>
          </a:custGeom>
          <a:solidFill>
            <a:srgbClr val="FFFFFF">
              <a:alpha val="2235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17"/>
          <p:cNvSpPr>
            <a:spLocks noGrp="1" noChangeArrowheads="1"/>
          </p:cNvSpPr>
          <p:nvPr userDrawn="1"/>
        </p:nvSpPr>
        <p:spPr bwMode="auto">
          <a:xfrm>
            <a:off x="1045632" y="503197"/>
            <a:ext cx="5284893" cy="397446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50" y="43200"/>
                  <a:pt x="21599" y="43200"/>
                </a:cubicBezTo>
                <a:lnTo>
                  <a:pt x="21599" y="43200"/>
                </a:lnTo>
                <a:cubicBezTo>
                  <a:pt x="9751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51" y="0"/>
                  <a:pt x="21599" y="0"/>
                </a:cubicBezTo>
                <a:lnTo>
                  <a:pt x="21599" y="0"/>
                </a:lnTo>
                <a:cubicBezTo>
                  <a:pt x="33450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392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18"/>
          <p:cNvSpPr>
            <a:spLocks noGrp="1" noChangeArrowheads="1"/>
          </p:cNvSpPr>
          <p:nvPr userDrawn="1"/>
        </p:nvSpPr>
        <p:spPr bwMode="auto">
          <a:xfrm>
            <a:off x="1107443" y="531930"/>
            <a:ext cx="5105963" cy="383985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2549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19"/>
          <p:cNvSpPr>
            <a:spLocks noGrp="1" noChangeArrowheads="1"/>
          </p:cNvSpPr>
          <p:nvPr userDrawn="1"/>
        </p:nvSpPr>
        <p:spPr bwMode="auto">
          <a:xfrm>
            <a:off x="1168963" y="560659"/>
            <a:ext cx="4927034" cy="37052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9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600"/>
                </a:cubicBezTo>
              </a:path>
            </a:pathLst>
          </a:custGeom>
          <a:solidFill>
            <a:srgbClr val="FFFFFF">
              <a:alpha val="2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20"/>
          <p:cNvSpPr>
            <a:spLocks noGrp="1" noChangeArrowheads="1"/>
          </p:cNvSpPr>
          <p:nvPr userDrawn="1"/>
        </p:nvSpPr>
        <p:spPr bwMode="auto">
          <a:xfrm>
            <a:off x="2023254" y="5083093"/>
            <a:ext cx="1181945" cy="8889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4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33"/>
                  <a:pt x="33534" y="43200"/>
                  <a:pt x="21600" y="43200"/>
                </a:cubicBezTo>
                <a:lnTo>
                  <a:pt x="21600" y="43200"/>
                </a:lnTo>
                <a:cubicBezTo>
                  <a:pt x="9665" y="43200"/>
                  <a:pt x="0" y="33533"/>
                  <a:pt x="0" y="21599"/>
                </a:cubicBezTo>
                <a:lnTo>
                  <a:pt x="0" y="21599"/>
                </a:lnTo>
                <a:cubicBezTo>
                  <a:pt x="0" y="9673"/>
                  <a:pt x="9665" y="0"/>
                  <a:pt x="21600" y="0"/>
                </a:cubicBezTo>
                <a:close/>
              </a:path>
            </a:pathLst>
          </a:custGeom>
          <a:solidFill>
            <a:srgbClr val="FFFFFF">
              <a:alpha val="1176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21"/>
          <p:cNvSpPr>
            <a:spLocks noGrp="1" noChangeArrowheads="1"/>
          </p:cNvSpPr>
          <p:nvPr userDrawn="1"/>
        </p:nvSpPr>
        <p:spPr bwMode="auto">
          <a:xfrm>
            <a:off x="2851007" y="4515765"/>
            <a:ext cx="1869157" cy="140562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6" y="0"/>
                </a:moveTo>
                <a:lnTo>
                  <a:pt x="21596" y="0"/>
                </a:lnTo>
                <a:cubicBezTo>
                  <a:pt x="33526" y="0"/>
                  <a:pt x="43200" y="9669"/>
                  <a:pt x="43200" y="21601"/>
                </a:cubicBezTo>
                <a:lnTo>
                  <a:pt x="43200" y="21601"/>
                </a:lnTo>
                <a:cubicBezTo>
                  <a:pt x="43200" y="33530"/>
                  <a:pt x="33526" y="43200"/>
                  <a:pt x="21596" y="43200"/>
                </a:cubicBezTo>
                <a:lnTo>
                  <a:pt x="21596" y="43200"/>
                </a:lnTo>
                <a:cubicBezTo>
                  <a:pt x="9673" y="43200"/>
                  <a:pt x="0" y="33530"/>
                  <a:pt x="0" y="21601"/>
                </a:cubicBezTo>
                <a:lnTo>
                  <a:pt x="0" y="21601"/>
                </a:lnTo>
                <a:cubicBezTo>
                  <a:pt x="0" y="9669"/>
                  <a:pt x="9673" y="0"/>
                  <a:pt x="21596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24"/>
          <p:cNvSpPr>
            <a:spLocks noGrp="1" noChangeArrowheads="1"/>
          </p:cNvSpPr>
          <p:nvPr userDrawn="1"/>
        </p:nvSpPr>
        <p:spPr bwMode="auto">
          <a:xfrm>
            <a:off x="3037839" y="4457826"/>
            <a:ext cx="835941" cy="6287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0" y="0"/>
                  <a:pt x="43200" y="9672"/>
                  <a:pt x="43200" y="21604"/>
                </a:cubicBezTo>
                <a:lnTo>
                  <a:pt x="43200" y="21604"/>
                </a:lnTo>
                <a:cubicBezTo>
                  <a:pt x="43200" y="33525"/>
                  <a:pt x="33530" y="43200"/>
                  <a:pt x="21600" y="43200"/>
                </a:cubicBezTo>
                <a:lnTo>
                  <a:pt x="21600" y="43200"/>
                </a:lnTo>
                <a:cubicBezTo>
                  <a:pt x="9669" y="43200"/>
                  <a:pt x="0" y="33525"/>
                  <a:pt x="0" y="21604"/>
                </a:cubicBezTo>
                <a:lnTo>
                  <a:pt x="0" y="21604"/>
                </a:lnTo>
                <a:cubicBezTo>
                  <a:pt x="0" y="9672"/>
                  <a:pt x="9669" y="0"/>
                  <a:pt x="21600" y="0"/>
                </a:cubicBezTo>
                <a:close/>
              </a:path>
            </a:pathLst>
          </a:custGeom>
          <a:solidFill>
            <a:srgbClr val="FFFFFF">
              <a:alpha val="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25"/>
          <p:cNvSpPr>
            <a:spLocks noGrp="1" noChangeArrowheads="1"/>
          </p:cNvSpPr>
          <p:nvPr userDrawn="1"/>
        </p:nvSpPr>
        <p:spPr bwMode="auto">
          <a:xfrm>
            <a:off x="1015999" y="4613071"/>
            <a:ext cx="685800" cy="51557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27" y="0"/>
                  <a:pt x="43200" y="9668"/>
                  <a:pt x="43200" y="21599"/>
                </a:cubicBezTo>
                <a:lnTo>
                  <a:pt x="43200" y="21599"/>
                </a:lnTo>
                <a:cubicBezTo>
                  <a:pt x="43200" y="33530"/>
                  <a:pt x="33527" y="43200"/>
                  <a:pt x="21599" y="43200"/>
                </a:cubicBezTo>
                <a:lnTo>
                  <a:pt x="21599" y="43200"/>
                </a:lnTo>
                <a:cubicBezTo>
                  <a:pt x="9671" y="43200"/>
                  <a:pt x="0" y="33530"/>
                  <a:pt x="0" y="21599"/>
                </a:cubicBezTo>
                <a:lnTo>
                  <a:pt x="0" y="21599"/>
                </a:lnTo>
                <a:cubicBezTo>
                  <a:pt x="0" y="9668"/>
                  <a:pt x="9671" y="0"/>
                  <a:pt x="21599" y="0"/>
                </a:cubicBezTo>
                <a:close/>
              </a:path>
            </a:pathLst>
          </a:custGeom>
          <a:solidFill>
            <a:srgbClr val="FFFFFF">
              <a:alpha val="4509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Shape 1138"/>
          <p:cNvSpPr>
            <a:spLocks noGrp="1" noChangeArrowheads="1"/>
          </p:cNvSpPr>
          <p:nvPr userDrawn="1"/>
        </p:nvSpPr>
        <p:spPr bwMode="auto">
          <a:xfrm>
            <a:off x="2311403" y="4372901"/>
            <a:ext cx="796430" cy="5989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5"/>
                  <a:pt x="43200" y="21594"/>
                </a:cubicBezTo>
                <a:lnTo>
                  <a:pt x="43200" y="21594"/>
                </a:lnTo>
                <a:cubicBezTo>
                  <a:pt x="43200" y="33524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24"/>
                  <a:pt x="0" y="21594"/>
                </a:cubicBezTo>
                <a:lnTo>
                  <a:pt x="0" y="21594"/>
                </a:lnTo>
                <a:cubicBezTo>
                  <a:pt x="0" y="9675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Shape 1139"/>
          <p:cNvSpPr>
            <a:spLocks noGrp="1" noChangeArrowheads="1"/>
          </p:cNvSpPr>
          <p:nvPr userDrawn="1"/>
        </p:nvSpPr>
        <p:spPr bwMode="auto">
          <a:xfrm>
            <a:off x="1648462" y="4729109"/>
            <a:ext cx="755507" cy="56812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33" y="0"/>
                  <a:pt x="43200" y="9668"/>
                  <a:pt x="43200" y="21593"/>
                </a:cubicBezTo>
                <a:lnTo>
                  <a:pt x="43200" y="21593"/>
                </a:lnTo>
                <a:cubicBezTo>
                  <a:pt x="43200" y="33519"/>
                  <a:pt x="33533" y="43200"/>
                  <a:pt x="21608" y="43200"/>
                </a:cubicBezTo>
                <a:lnTo>
                  <a:pt x="21608" y="43200"/>
                </a:lnTo>
                <a:cubicBezTo>
                  <a:pt x="9682" y="43200"/>
                  <a:pt x="0" y="33519"/>
                  <a:pt x="0" y="21593"/>
                </a:cubicBezTo>
                <a:lnTo>
                  <a:pt x="0" y="21593"/>
                </a:lnTo>
                <a:cubicBezTo>
                  <a:pt x="0" y="9668"/>
                  <a:pt x="9682" y="0"/>
                  <a:pt x="21608" y="0"/>
                </a:cubicBezTo>
                <a:close/>
              </a:path>
            </a:pathLst>
          </a:custGeom>
          <a:solidFill>
            <a:srgbClr val="FFFFFF">
              <a:alpha val="2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Shape 1140"/>
          <p:cNvSpPr>
            <a:spLocks noGrp="1" noChangeArrowheads="1"/>
          </p:cNvSpPr>
          <p:nvPr userDrawn="1"/>
        </p:nvSpPr>
        <p:spPr bwMode="auto">
          <a:xfrm>
            <a:off x="1506501" y="5387076"/>
            <a:ext cx="753250" cy="5663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7" y="0"/>
                </a:moveTo>
                <a:lnTo>
                  <a:pt x="21607" y="0"/>
                </a:lnTo>
                <a:cubicBezTo>
                  <a:pt x="33536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26"/>
                  <a:pt x="33536" y="43200"/>
                  <a:pt x="21607" y="43200"/>
                </a:cubicBezTo>
                <a:lnTo>
                  <a:pt x="21607" y="43200"/>
                </a:lnTo>
                <a:cubicBezTo>
                  <a:pt x="9679" y="43200"/>
                  <a:pt x="0" y="33526"/>
                  <a:pt x="0" y="21599"/>
                </a:cubicBezTo>
                <a:lnTo>
                  <a:pt x="0" y="21599"/>
                </a:lnTo>
                <a:cubicBezTo>
                  <a:pt x="0" y="9673"/>
                  <a:pt x="9679" y="0"/>
                  <a:pt x="21607" y="0"/>
                </a:cubicBezTo>
                <a:close/>
              </a:path>
            </a:pathLst>
          </a:custGeom>
          <a:solidFill>
            <a:srgbClr val="FFFFFF">
              <a:alpha val="3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Shape 1141"/>
          <p:cNvSpPr>
            <a:spLocks noGrp="1" noChangeArrowheads="1"/>
          </p:cNvSpPr>
          <p:nvPr userDrawn="1"/>
        </p:nvSpPr>
        <p:spPr bwMode="auto">
          <a:xfrm>
            <a:off x="2370101" y="5855034"/>
            <a:ext cx="893513" cy="67193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4"/>
                  <a:pt x="43200" y="21605"/>
                </a:cubicBezTo>
                <a:lnTo>
                  <a:pt x="43200" y="21605"/>
                </a:lnTo>
                <a:cubicBezTo>
                  <a:pt x="43200" y="33535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35"/>
                  <a:pt x="0" y="21605"/>
                </a:cubicBezTo>
                <a:lnTo>
                  <a:pt x="0" y="21605"/>
                </a:lnTo>
                <a:cubicBezTo>
                  <a:pt x="0" y="9674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142"/>
          <p:cNvSpPr>
            <a:spLocks noGrp="1" noChangeArrowheads="1"/>
          </p:cNvSpPr>
          <p:nvPr userDrawn="1"/>
        </p:nvSpPr>
        <p:spPr bwMode="auto">
          <a:xfrm>
            <a:off x="2241977" y="6244482"/>
            <a:ext cx="688339" cy="51780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1" y="0"/>
                </a:moveTo>
                <a:lnTo>
                  <a:pt x="21591" y="0"/>
                </a:lnTo>
                <a:cubicBezTo>
                  <a:pt x="33528" y="0"/>
                  <a:pt x="43198" y="9667"/>
                  <a:pt x="43198" y="21600"/>
                </a:cubicBezTo>
                <a:lnTo>
                  <a:pt x="43198" y="21600"/>
                </a:lnTo>
                <a:cubicBezTo>
                  <a:pt x="43198" y="33519"/>
                  <a:pt x="33528" y="43200"/>
                  <a:pt x="21591" y="43200"/>
                </a:cubicBezTo>
                <a:lnTo>
                  <a:pt x="21591" y="43200"/>
                </a:lnTo>
                <a:cubicBezTo>
                  <a:pt x="9670" y="43200"/>
                  <a:pt x="0" y="33519"/>
                  <a:pt x="0" y="21600"/>
                </a:cubicBezTo>
                <a:lnTo>
                  <a:pt x="0" y="21600"/>
                </a:lnTo>
                <a:cubicBezTo>
                  <a:pt x="0" y="9667"/>
                  <a:pt x="9670" y="0"/>
                  <a:pt x="21591" y="0"/>
                </a:cubicBezTo>
                <a:close/>
              </a:path>
            </a:pathLst>
          </a:custGeom>
          <a:solidFill>
            <a:srgbClr val="FFFFFF">
              <a:alpha val="3097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Shape 1143"/>
          <p:cNvSpPr>
            <a:spLocks noGrp="1" noChangeArrowheads="1"/>
          </p:cNvSpPr>
          <p:nvPr userDrawn="1"/>
        </p:nvSpPr>
        <p:spPr bwMode="auto">
          <a:xfrm>
            <a:off x="3596920" y="5964721"/>
            <a:ext cx="726439" cy="546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31" y="0"/>
                  <a:pt x="43200" y="9666"/>
                  <a:pt x="43200" y="21605"/>
                </a:cubicBezTo>
                <a:lnTo>
                  <a:pt x="43200" y="21605"/>
                </a:lnTo>
                <a:cubicBezTo>
                  <a:pt x="43200" y="33533"/>
                  <a:pt x="33531" y="43200"/>
                  <a:pt x="21599" y="43200"/>
                </a:cubicBezTo>
                <a:lnTo>
                  <a:pt x="21599" y="43200"/>
                </a:lnTo>
                <a:cubicBezTo>
                  <a:pt x="9666" y="43200"/>
                  <a:pt x="0" y="33533"/>
                  <a:pt x="0" y="21605"/>
                </a:cubicBezTo>
                <a:lnTo>
                  <a:pt x="0" y="21605"/>
                </a:lnTo>
                <a:cubicBezTo>
                  <a:pt x="0" y="9666"/>
                  <a:pt x="9666" y="0"/>
                  <a:pt x="21599" y="0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144"/>
          <p:cNvSpPr>
            <a:spLocks noGrp="1" noChangeArrowheads="1"/>
          </p:cNvSpPr>
          <p:nvPr userDrawn="1"/>
        </p:nvSpPr>
        <p:spPr bwMode="auto">
          <a:xfrm>
            <a:off x="3037843" y="5578669"/>
            <a:ext cx="977899" cy="73527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6" y="0"/>
                </a:moveTo>
                <a:lnTo>
                  <a:pt x="21606" y="0"/>
                </a:lnTo>
                <a:cubicBezTo>
                  <a:pt x="33524" y="0"/>
                  <a:pt x="43200" y="9671"/>
                  <a:pt x="43200" y="21599"/>
                </a:cubicBezTo>
                <a:lnTo>
                  <a:pt x="43200" y="21599"/>
                </a:lnTo>
                <a:cubicBezTo>
                  <a:pt x="43200" y="33528"/>
                  <a:pt x="33524" y="43200"/>
                  <a:pt x="21606" y="43200"/>
                </a:cubicBezTo>
                <a:lnTo>
                  <a:pt x="21606" y="43200"/>
                </a:lnTo>
                <a:cubicBezTo>
                  <a:pt x="9674" y="43200"/>
                  <a:pt x="0" y="33528"/>
                  <a:pt x="0" y="21599"/>
                </a:cubicBezTo>
                <a:lnTo>
                  <a:pt x="0" y="21599"/>
                </a:lnTo>
                <a:cubicBezTo>
                  <a:pt x="0" y="9671"/>
                  <a:pt x="9674" y="0"/>
                  <a:pt x="21606" y="0"/>
                </a:cubicBezTo>
                <a:close/>
              </a:path>
            </a:pathLst>
          </a:custGeom>
          <a:solidFill>
            <a:srgbClr val="FFFFFF">
              <a:alpha val="3137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147"/>
          <p:cNvSpPr>
            <a:spLocks noGrp="1" noChangeArrowheads="1"/>
          </p:cNvSpPr>
          <p:nvPr userDrawn="1"/>
        </p:nvSpPr>
        <p:spPr bwMode="auto">
          <a:xfrm>
            <a:off x="2609712" y="36827"/>
            <a:ext cx="752403" cy="56589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41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41" y="43200"/>
                  <a:pt x="21600" y="43200"/>
                </a:cubicBezTo>
                <a:lnTo>
                  <a:pt x="21600" y="43200"/>
                </a:lnTo>
                <a:cubicBezTo>
                  <a:pt x="9673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3" y="0"/>
                  <a:pt x="21600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148"/>
          <p:cNvSpPr>
            <a:spLocks noGrp="1" noChangeArrowheads="1"/>
          </p:cNvSpPr>
          <p:nvPr userDrawn="1"/>
        </p:nvSpPr>
        <p:spPr bwMode="auto">
          <a:xfrm>
            <a:off x="2272174" y="35715"/>
            <a:ext cx="748734" cy="5630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27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27" y="43200"/>
                  <a:pt x="21608" y="43200"/>
                </a:cubicBezTo>
                <a:lnTo>
                  <a:pt x="21608" y="43200"/>
                </a:lnTo>
                <a:cubicBezTo>
                  <a:pt x="9672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2" y="0"/>
                  <a:pt x="21608" y="0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99253" y="1600203"/>
            <a:ext cx="10577333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15413" y="6356353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184183-74E9-4393-9769-E1D9236041BE}" type="datetimeFigureOut">
              <a:rPr lang="ru-RU"/>
              <a:t>20.02.2025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3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9" y="274638"/>
            <a:ext cx="1058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592277" y="6356353"/>
            <a:ext cx="2784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>
        <a:spcBef>
          <a:spcPts val="0"/>
        </a:spcBef>
        <a:buNone/>
        <a:defRPr sz="4400" b="1">
          <a:solidFill>
            <a:schemeClr val="accent6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185507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ПАЩА ОЛЭН, НЯВРАМЫТ! </a:t>
            </a:r>
          </a:p>
        </p:txBody>
      </p:sp>
      <p:sp>
        <p:nvSpPr>
          <p:cNvPr id="17262555" name="Объект 2"/>
          <p:cNvSpPr>
            <a:spLocks noGrp="1"/>
          </p:cNvSpPr>
          <p:nvPr>
            <p:ph idx="1"/>
          </p:nvPr>
        </p:nvSpPr>
        <p:spPr bwMode="auto">
          <a:xfrm>
            <a:off x="2090898" y="2247159"/>
            <a:ext cx="8693843" cy="4036213"/>
          </a:xfrm>
        </p:spPr>
        <p:txBody>
          <a:bodyPr/>
          <a:lstStyle/>
          <a:p>
            <a:pPr marL="0" indent="0" algn="ctr">
              <a:buFont typeface="Arial"/>
              <a:buNone/>
              <a:defRPr/>
            </a:pPr>
            <a:r>
              <a:rPr sz="3600" b="1">
                <a:latin typeface="Times New Roman"/>
                <a:ea typeface="Times New Roman"/>
                <a:cs typeface="Times New Roman"/>
              </a:rPr>
              <a:t>ЗДРАВСТВУЙТЕ РЕБЯТА! </a:t>
            </a:r>
            <a:endParaRPr sz="36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2456012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/>
              <a:t>Украшение кос у северных народов </a:t>
            </a:r>
            <a:br>
              <a:rPr/>
            </a:br>
            <a:r>
              <a:rPr/>
              <a:t>(ненцы, эвены) </a:t>
            </a:r>
          </a:p>
        </p:txBody>
      </p:sp>
      <p:pic>
        <p:nvPicPr>
          <p:cNvPr id="1367963832" name="Рисунок 13679638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9368" y="1657164"/>
            <a:ext cx="5187888" cy="4753280"/>
          </a:xfrm>
          <a:prstGeom prst="rect">
            <a:avLst/>
          </a:prstGeom>
        </p:spPr>
      </p:pic>
      <p:pic>
        <p:nvPicPr>
          <p:cNvPr id="1397831600" name="Рисунок 139783159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3082" y="1688995"/>
            <a:ext cx="3199659" cy="4721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7723382" name="Заголовок 1"/>
          <p:cNvSpPr>
            <a:spLocks noGrp="1"/>
          </p:cNvSpPr>
          <p:nvPr>
            <p:ph type="title"/>
          </p:nvPr>
        </p:nvSpPr>
        <p:spPr bwMode="auto">
          <a:xfrm>
            <a:off x="5715946" y="1239174"/>
            <a:ext cx="6343833" cy="3403107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>
                <a:latin typeface="Times New Roman"/>
                <a:ea typeface="Times New Roman"/>
                <a:cs typeface="Times New Roman"/>
              </a:rPr>
              <a:t>У народа манси украшения волос делали с помощью шерстяных цветных нитей, которые украшали монетами, медными кольцами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276057142" name="Рисунок 2760571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116" y="323664"/>
            <a:ext cx="4543035" cy="6205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0821385" name="Заголовок 1"/>
          <p:cNvSpPr>
            <a:spLocks noGrp="1"/>
          </p:cNvSpPr>
          <p:nvPr>
            <p:ph type="title"/>
          </p:nvPr>
        </p:nvSpPr>
        <p:spPr bwMode="auto">
          <a:xfrm>
            <a:off x="3616184" y="866010"/>
            <a:ext cx="7954037" cy="380354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/>
              <a:t>Украшенные монетами и металлическими кольцами косы во время танцев на праздниках звенели и создавали сказочную мелодичность </a:t>
            </a:r>
          </a:p>
        </p:txBody>
      </p:sp>
      <p:pic>
        <p:nvPicPr>
          <p:cNvPr id="1656479829" name="Рисунок 16564798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199969">
            <a:off x="-1412196" y="2046487"/>
            <a:ext cx="6368106" cy="2820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080468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/>
              <a:t>Отгадай героев сказок, у кого самая длинная коса?  </a:t>
            </a:r>
          </a:p>
        </p:txBody>
      </p:sp>
      <p:pic>
        <p:nvPicPr>
          <p:cNvPr id="888492356" name="Рисунок 88849235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402" y="1564218"/>
            <a:ext cx="4379990" cy="4492941"/>
          </a:xfrm>
          <a:prstGeom prst="rect">
            <a:avLst/>
          </a:prstGeom>
        </p:spPr>
      </p:pic>
      <p:pic>
        <p:nvPicPr>
          <p:cNvPr id="287058025" name="Рисунок 2870580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4239" y="1564218"/>
            <a:ext cx="2990687" cy="4517412"/>
          </a:xfrm>
          <a:prstGeom prst="rect">
            <a:avLst/>
          </a:prstGeom>
        </p:spPr>
      </p:pic>
      <p:pic>
        <p:nvPicPr>
          <p:cNvPr id="802244375" name="Рисунок 80224437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5144" y="1547303"/>
            <a:ext cx="4229616" cy="4509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616808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Выбери и раскрась рисунок</a:t>
            </a:r>
          </a:p>
        </p:txBody>
      </p:sp>
      <p:pic>
        <p:nvPicPr>
          <p:cNvPr id="1062387931" name="Рисунок 10623879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315" y="1655315"/>
            <a:ext cx="3606553" cy="4740041"/>
          </a:xfrm>
          <a:prstGeom prst="rect">
            <a:avLst/>
          </a:prstGeom>
        </p:spPr>
      </p:pic>
      <p:pic>
        <p:nvPicPr>
          <p:cNvPr id="544060725" name="Рисунок 5440607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7087" y="1655315"/>
            <a:ext cx="3042451" cy="4770707"/>
          </a:xfrm>
          <a:prstGeom prst="rect">
            <a:avLst/>
          </a:prstGeom>
        </p:spPr>
      </p:pic>
      <p:pic>
        <p:nvPicPr>
          <p:cNvPr id="1024409476" name="Рисунок 102440947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9975" y="1655978"/>
            <a:ext cx="4253883" cy="4770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663316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СПАСИБО ЗА ВНИМАНИЕ!</a:t>
            </a:r>
          </a:p>
        </p:txBody>
      </p:sp>
      <p:pic>
        <p:nvPicPr>
          <p:cNvPr id="212666316" name="Рисунок 2126663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6819" y="1556351"/>
            <a:ext cx="8187743" cy="5086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7918216" name="Заголовок 1"/>
          <p:cNvSpPr>
            <a:spLocks noGrp="1"/>
          </p:cNvSpPr>
          <p:nvPr>
            <p:ph type="title"/>
          </p:nvPr>
        </p:nvSpPr>
        <p:spPr bwMode="auto">
          <a:xfrm>
            <a:off x="527381" y="116631"/>
            <a:ext cx="10972800" cy="1143000"/>
          </a:xfrm>
        </p:spPr>
        <p:txBody>
          <a:bodyPr/>
          <a:lstStyle/>
          <a:p>
            <a:pPr>
              <a:defRPr/>
            </a:pPr>
            <a:r>
              <a:rPr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280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378156672" name="Объект 2"/>
          <p:cNvSpPr>
            <a:spLocks noGrp="1"/>
          </p:cNvSpPr>
          <p:nvPr>
            <p:ph idx="1"/>
          </p:nvPr>
        </p:nvSpPr>
        <p:spPr bwMode="auto">
          <a:xfrm>
            <a:off x="5921304" y="813785"/>
            <a:ext cx="5925780" cy="46465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77500" lnSpcReduction="16000"/>
          </a:bodyPr>
          <a:lstStyle/>
          <a:p>
            <a:pPr marL="0" indent="0" algn="ctr">
              <a:buFont typeface="Arial"/>
              <a:buNone/>
              <a:defRPr/>
            </a:pPr>
            <a:r>
              <a:rPr sz="4800">
                <a:latin typeface="Times New Roman"/>
                <a:ea typeface="Times New Roman"/>
                <a:cs typeface="Times New Roman"/>
              </a:rPr>
              <a:t>У Маруси две сестрички - </a:t>
            </a:r>
            <a:endParaRPr sz="4800">
              <a:latin typeface="Times New Roman"/>
              <a:cs typeface="Times New Roman"/>
            </a:endParaRPr>
          </a:p>
          <a:p>
            <a:pPr marL="0" indent="0" algn="ctr">
              <a:buFont typeface="Arial"/>
              <a:buNone/>
              <a:defRPr/>
            </a:pPr>
            <a:r>
              <a:rPr sz="4800">
                <a:latin typeface="Times New Roman"/>
                <a:ea typeface="Times New Roman"/>
                <a:cs typeface="Times New Roman"/>
              </a:rPr>
              <a:t>Две короткие косички, </a:t>
            </a:r>
            <a:endParaRPr sz="4800">
              <a:latin typeface="Times New Roman"/>
              <a:cs typeface="Times New Roman"/>
            </a:endParaRPr>
          </a:p>
          <a:p>
            <a:pPr marL="0" indent="0" algn="ctr">
              <a:buFont typeface="Arial"/>
              <a:buNone/>
              <a:defRPr/>
            </a:pPr>
            <a:r>
              <a:rPr sz="4800">
                <a:latin typeface="Times New Roman"/>
                <a:ea typeface="Times New Roman"/>
                <a:cs typeface="Times New Roman"/>
              </a:rPr>
              <a:t>С ними Манечка играет,</a:t>
            </a:r>
            <a:endParaRPr sz="4800">
              <a:latin typeface="Times New Roman"/>
              <a:cs typeface="Times New Roman"/>
            </a:endParaRPr>
          </a:p>
          <a:p>
            <a:pPr marL="0" indent="0" algn="ctr">
              <a:buFont typeface="Arial"/>
              <a:buNone/>
              <a:defRPr/>
            </a:pPr>
            <a:r>
              <a:rPr sz="4800">
                <a:latin typeface="Times New Roman"/>
                <a:ea typeface="Times New Roman"/>
                <a:cs typeface="Times New Roman"/>
              </a:rPr>
              <a:t>Теребит их, расплетает.</a:t>
            </a:r>
            <a:endParaRPr sz="4800">
              <a:latin typeface="Times New Roman"/>
              <a:cs typeface="Times New Roman"/>
            </a:endParaRPr>
          </a:p>
          <a:p>
            <a:pPr marL="0" indent="0" algn="ctr">
              <a:buFont typeface="Arial"/>
              <a:buNone/>
              <a:defRPr/>
            </a:pPr>
            <a:endParaRPr sz="4800">
              <a:latin typeface="Times New Roman"/>
              <a:cs typeface="Times New Roman"/>
            </a:endParaRPr>
          </a:p>
          <a:p>
            <a:pPr marL="0" indent="0" algn="ctr">
              <a:buFont typeface="Arial"/>
              <a:buNone/>
              <a:defRPr/>
            </a:pPr>
            <a:r>
              <a:rPr sz="4800">
                <a:latin typeface="Times New Roman"/>
                <a:ea typeface="Times New Roman"/>
                <a:cs typeface="Times New Roman"/>
              </a:rPr>
              <a:t>Только, вот беда, не знает,</a:t>
            </a:r>
            <a:endParaRPr sz="4800">
              <a:latin typeface="Times New Roman"/>
              <a:cs typeface="Times New Roman"/>
            </a:endParaRPr>
          </a:p>
          <a:p>
            <a:pPr marL="0" indent="0" algn="ctr">
              <a:buFont typeface="Arial"/>
              <a:buNone/>
              <a:defRPr/>
            </a:pPr>
            <a:r>
              <a:rPr sz="4800">
                <a:latin typeface="Times New Roman"/>
                <a:ea typeface="Times New Roman"/>
                <a:cs typeface="Times New Roman"/>
              </a:rPr>
              <a:t>Как их снова заплести, и приходится ей к маме</a:t>
            </a:r>
            <a:endParaRPr sz="4800">
              <a:latin typeface="Times New Roman"/>
              <a:cs typeface="Times New Roman"/>
            </a:endParaRPr>
          </a:p>
          <a:p>
            <a:pPr marL="0" indent="0" algn="ctr">
              <a:buFont typeface="Arial"/>
              <a:buNone/>
              <a:defRPr/>
            </a:pPr>
            <a:r>
              <a:rPr sz="4800">
                <a:latin typeface="Times New Roman"/>
                <a:ea typeface="Times New Roman"/>
                <a:cs typeface="Times New Roman"/>
              </a:rPr>
              <a:t>Или бабушке идти.</a:t>
            </a:r>
            <a:endParaRPr sz="4800">
              <a:latin typeface="Times New Roman"/>
              <a:cs typeface="Times New Roman"/>
            </a:endParaRPr>
          </a:p>
        </p:txBody>
      </p:sp>
      <p:pic>
        <p:nvPicPr>
          <p:cNvPr id="759549313" name="Рисунок 7595493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1754" y="166487"/>
            <a:ext cx="4845727" cy="6525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1106799" name="Заголовок 1"/>
          <p:cNvSpPr>
            <a:spLocks noGrp="1"/>
          </p:cNvSpPr>
          <p:nvPr>
            <p:ph type="title"/>
          </p:nvPr>
        </p:nvSpPr>
        <p:spPr bwMode="auto">
          <a:xfrm>
            <a:off x="195984" y="108181"/>
            <a:ext cx="7896588" cy="65936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/>
              <a:t>Две косички </a:t>
            </a:r>
          </a:p>
        </p:txBody>
      </p:sp>
      <p:sp>
        <p:nvSpPr>
          <p:cNvPr id="1285791667" name="Объект 2"/>
          <p:cNvSpPr>
            <a:spLocks noGrp="1"/>
          </p:cNvSpPr>
          <p:nvPr>
            <p:ph idx="1"/>
          </p:nvPr>
        </p:nvSpPr>
        <p:spPr bwMode="auto">
          <a:xfrm>
            <a:off x="195984" y="767548"/>
            <a:ext cx="8719622" cy="602016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 lnSpcReduction="12000"/>
          </a:bodyPr>
          <a:lstStyle/>
          <a:p>
            <a:pPr marL="0" indent="0" algn="l">
              <a:buFont typeface="Arial"/>
              <a:buNone/>
              <a:defRPr/>
            </a:pPr>
            <a:r>
              <a:rPr sz="26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  <a:t>     Ж</a:t>
            </a:r>
            <a: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  <a:t>или-были две косички, которые всегда были неразлучны. Одна косичка была золотистой, как солнечные лучи, а другая — темной, как ночное небо. Они росли на голове маленькой девочки по имени Лена, которая обожала играть на улице и мечтать о приключениях. Каждый день Лена отправлялась на прогулку, и косички весело колыхались на ветру, словно танцуя в ритме её радости.</a:t>
            </a:r>
            <a:b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</a:br>
            <a: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  <a:t>Но однажды, когда Лена играла в парке, косички начали спорить. Золотистая косичка, гордая и яркая, заявила: «Я самая красивая! Все восхищаются моим блеском и цветом, как солнечными лучами!» Темная косичка, не желая оставаться в тени, ответила: «Но я загадочная и таинственная! Ночью, когда звезды сверкают, именно я привлекаю внимание!»</a:t>
            </a:r>
            <a:b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</a:br>
            <a: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  <a:t>Спор становился все более ожесточенным, и вскоре они начали тянуть друг друга в разные стороны. Лена, почувствовав, что что-то не так, остановилась и посмотрела на свои косички. Она не могла понять, почему они ссорятся, ведь они всегда были лучшими подругами.</a:t>
            </a:r>
            <a:b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</a:br>
            <a: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</a:br>
            <a: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  <a:t>«Почему вы спорите?» — спросила она. «Вы обе особенные и красивы по-своему! Золотистая косичка приносит свет и радость, а темная — загадку и мечты. Вместе вы делаете меня уникальной!»</a:t>
            </a:r>
            <a:b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</a:br>
            <a:r>
              <a:rPr sz="2000" b="0" i="0" u="none">
                <a:solidFill>
                  <a:srgbClr val="3A3A3A"/>
                </a:solidFill>
                <a:latin typeface="Times New Roman"/>
                <a:ea typeface="Times New Roman"/>
                <a:cs typeface="Times New Roman"/>
              </a:rPr>
              <a:t>Косички замерли, осознав, что Лена права. Они вспомнили все те моменты, когда поддерживали друг друга, когда вместе радовались и переживали. Согласившись, они решили, что вместо споров лучше объединить свои 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745572674" name="Рисунок 74557267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0050" y="1424126"/>
            <a:ext cx="3040688" cy="449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4789818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/>
              <a:t> </a:t>
            </a:r>
          </a:p>
        </p:txBody>
      </p:sp>
      <p:pic>
        <p:nvPicPr>
          <p:cNvPr id="1029693316" name="Рисунок 10296933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3349" y="69061"/>
            <a:ext cx="9441771" cy="6719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0375142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8" y="274637"/>
            <a:ext cx="10588756" cy="872060"/>
          </a:xfrm>
        </p:spPr>
        <p:txBody>
          <a:bodyPr/>
          <a:lstStyle/>
          <a:p>
            <a:pPr>
              <a:defRPr/>
            </a:pPr>
            <a:r>
              <a:rPr/>
              <a:t>Прически из косичек</a:t>
            </a:r>
          </a:p>
        </p:txBody>
      </p:sp>
      <p:pic>
        <p:nvPicPr>
          <p:cNvPr id="312526531" name="Рисунок 3125265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667" y="1146699"/>
            <a:ext cx="7909569" cy="5588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8996569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8" y="274637"/>
            <a:ext cx="10588756" cy="816575"/>
          </a:xfrm>
        </p:spPr>
        <p:txBody>
          <a:bodyPr/>
          <a:lstStyle/>
          <a:p>
            <a:pPr>
              <a:defRPr/>
            </a:pPr>
            <a:r>
              <a:rPr/>
              <a:t>Узбекские косички</a:t>
            </a:r>
          </a:p>
        </p:txBody>
      </p:sp>
      <p:pic>
        <p:nvPicPr>
          <p:cNvPr id="658306406" name="Рисунок 65830640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6" t="21103" r="37791" b="25146"/>
          <a:stretch/>
        </p:blipFill>
        <p:spPr bwMode="auto">
          <a:xfrm>
            <a:off x="1414868" y="1091213"/>
            <a:ext cx="9981325" cy="5659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5566035" name="Заголовок 1"/>
          <p:cNvSpPr>
            <a:spLocks noGrp="1"/>
          </p:cNvSpPr>
          <p:nvPr>
            <p:ph type="title"/>
          </p:nvPr>
        </p:nvSpPr>
        <p:spPr bwMode="auto">
          <a:xfrm>
            <a:off x="4855922" y="274636"/>
            <a:ext cx="7020032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/>
              <a:t>Украшения для кос у славянских народов</a:t>
            </a:r>
          </a:p>
        </p:txBody>
      </p:sp>
      <p:sp>
        <p:nvSpPr>
          <p:cNvPr id="539772202" name="Объект 2"/>
          <p:cNvSpPr>
            <a:spLocks noGrp="1"/>
          </p:cNvSpPr>
          <p:nvPr>
            <p:ph idx="1"/>
          </p:nvPr>
        </p:nvSpPr>
        <p:spPr bwMode="auto">
          <a:xfrm>
            <a:off x="7352766" y="5335849"/>
            <a:ext cx="2986965" cy="1243446"/>
          </a:xfrm>
        </p:spPr>
        <p:txBody>
          <a:bodyPr/>
          <a:lstStyle/>
          <a:p>
            <a:pPr>
              <a:defRPr/>
            </a:pPr>
            <a:r>
              <a:rPr/>
              <a:t>КОСНИК </a:t>
            </a:r>
          </a:p>
        </p:txBody>
      </p:sp>
      <p:pic>
        <p:nvPicPr>
          <p:cNvPr id="437780532" name="Рисунок 4377805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21" y="339065"/>
            <a:ext cx="4762500" cy="6081841"/>
          </a:xfrm>
          <a:prstGeom prst="rect">
            <a:avLst/>
          </a:prstGeom>
        </p:spPr>
      </p:pic>
      <p:pic>
        <p:nvPicPr>
          <p:cNvPr id="1474595803" name="Рисунок 147459580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1843" y="1602604"/>
            <a:ext cx="6648900" cy="3652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764522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8" y="274637"/>
            <a:ext cx="5519962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/>
              <a:t>Африканские косы</a:t>
            </a:r>
          </a:p>
        </p:txBody>
      </p:sp>
      <p:pic>
        <p:nvPicPr>
          <p:cNvPr id="1706740984" name="Рисунок 170674098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0587" y="1510113"/>
            <a:ext cx="5095412" cy="5269614"/>
          </a:xfrm>
          <a:prstGeom prst="rect">
            <a:avLst/>
          </a:prstGeom>
        </p:spPr>
      </p:pic>
      <p:pic>
        <p:nvPicPr>
          <p:cNvPr id="1489235158" name="Рисунок 148923515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7257" y="1155946"/>
            <a:ext cx="5576285" cy="5537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734963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Украшения для кос у башкир </a:t>
            </a:r>
          </a:p>
        </p:txBody>
      </p:sp>
      <p:pic>
        <p:nvPicPr>
          <p:cNvPr id="2059590229" name="Рисунок 20595902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256" y="1417637"/>
            <a:ext cx="6759975" cy="5127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Official">
  <a:themeElements>
    <a:clrScheme name="Officia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</Words>
  <Application>Microsoft Office PowerPoint</Application>
  <DocSecurity>0</DocSecurity>
  <PresentationFormat>Широкоэкранный</PresentationFormat>
  <Paragraphs>26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Official</vt:lpstr>
      <vt:lpstr>ПАЩА ОЛЭН, НЯВРАМЫТ! </vt:lpstr>
      <vt:lpstr> </vt:lpstr>
      <vt:lpstr>Две косички </vt:lpstr>
      <vt:lpstr> </vt:lpstr>
      <vt:lpstr>Прически из косичек</vt:lpstr>
      <vt:lpstr>Узбекские косички</vt:lpstr>
      <vt:lpstr>Украшения для кос у славянских народов</vt:lpstr>
      <vt:lpstr>Африканские косы</vt:lpstr>
      <vt:lpstr>Украшения для кос у башкир </vt:lpstr>
      <vt:lpstr>Украшение кос у северных народов  (ненцы, эвены) </vt:lpstr>
      <vt:lpstr>У народа манси украшения волос делали с помощью шерстяных цветных нитей, которые украшали монетами, медными кольцами</vt:lpstr>
      <vt:lpstr>Украшенные монетами и металлическими кольцами косы во время танцев на праздниках звенели и создавали сказочную мелодичность </vt:lpstr>
      <vt:lpstr>Отгадай героев сказок, у кого самая длинная коса?  </vt:lpstr>
      <vt:lpstr>Выбери и раскрась рисунок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«Оберегаемое слово предков»</dc:title>
  <dc:subject/>
  <dc:creator>Ольга Норова</dc:creator>
  <cp:keywords/>
  <dc:description/>
  <cp:lastModifiedBy>бб</cp:lastModifiedBy>
  <cp:revision>35</cp:revision>
  <dcterms:created xsi:type="dcterms:W3CDTF">2022-09-29T03:36:56Z</dcterms:created>
  <dcterms:modified xsi:type="dcterms:W3CDTF">2025-02-20T06:14:25Z</dcterms:modified>
  <cp:category/>
  <dc:identifier/>
  <cp:contentStatus/>
  <dc:language/>
  <cp:version/>
</cp:coreProperties>
</file>