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vnd.ms-photo" Extension="wdp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73" r:id="rId5"/>
    <p:sldId id="274" r:id="rId6"/>
    <p:sldId id="269" r:id="rId7"/>
    <p:sldId id="270" r:id="rId8"/>
    <p:sldId id="277" r:id="rId9"/>
    <p:sldId id="278" r:id="rId10"/>
    <p:sldId id="279" r:id="rId11"/>
    <p:sldId id="275" r:id="rId12"/>
    <p:sldId id="276" r:id="rId13"/>
    <p:sldId id="280" r:id="rId14"/>
    <p:sldId id="281" r:id="rId15"/>
    <p:sldId id="271" r:id="rId16"/>
    <p:sldId id="259" r:id="rId17"/>
    <p:sldId id="261" r:id="rId18"/>
    <p:sldId id="260" r:id="rId19"/>
    <p:sldId id="26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B3524791-83A7-42A8-A8E9-AF9032CE4468}">
          <p14:sldIdLst>
            <p14:sldId id="256"/>
            <p14:sldId id="257"/>
            <p14:sldId id="272"/>
            <p14:sldId id="273"/>
            <p14:sldId id="274"/>
            <p14:sldId id="269"/>
            <p14:sldId id="270"/>
            <p14:sldId id="277"/>
            <p14:sldId id="278"/>
            <p14:sldId id="279"/>
            <p14:sldId id="275"/>
            <p14:sldId id="276"/>
            <p14:sldId id="280"/>
            <p14:sldId id="281"/>
            <p14:sldId id="271"/>
            <p14:sldId id="259"/>
            <p14:sldId id="261"/>
            <p14:sldId id="260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1640" y="2270633"/>
            <a:ext cx="855736" cy="1236613"/>
          </a:xfrm>
          <a:prstGeom prst="rect">
            <a:avLst/>
          </a:prstGeom>
        </p:spPr>
      </p:pic>
      <p:sp>
        <p:nvSpPr>
          <p:cNvPr id="8" name="Блок-схема: сохраненные данные 7"/>
          <p:cNvSpPr/>
          <p:nvPr/>
        </p:nvSpPr>
        <p:spPr>
          <a:xfrm rot="10800000">
            <a:off x="1187624" y="1772816"/>
            <a:ext cx="7488832" cy="2232248"/>
          </a:xfrm>
          <a:prstGeom prst="flowChartOnlineStorag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4D06-CE79-4695-A797-6968EB71291E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804C-E933-43C9-89DE-5114991B44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633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4D06-CE79-4695-A797-6968EB71291E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804C-E933-43C9-89DE-5114991B44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5791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4D06-CE79-4695-A797-6968EB71291E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804C-E933-43C9-89DE-5114991B44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36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4D06-CE79-4695-A797-6968EB71291E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804C-E933-43C9-89DE-5114991B44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86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4D06-CE79-4695-A797-6968EB71291E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804C-E933-43C9-89DE-5114991B44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93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4D06-CE79-4695-A797-6968EB71291E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804C-E933-43C9-89DE-5114991B44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276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4D06-CE79-4695-A797-6968EB71291E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804C-E933-43C9-89DE-5114991B44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43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4D06-CE79-4695-A797-6968EB71291E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804C-E933-43C9-89DE-5114991B44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1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4D06-CE79-4695-A797-6968EB71291E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804C-E933-43C9-89DE-5114991B44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830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4D06-CE79-4695-A797-6968EB71291E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804C-E933-43C9-89DE-5114991B44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82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4D06-CE79-4695-A797-6968EB71291E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804C-E933-43C9-89DE-5114991B44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215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44D06-CE79-4695-A797-6968EB71291E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0804C-E933-43C9-89DE-5114991B44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амка 6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13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076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media/image15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8" Target="../media/image23.jpeg" Type="http://schemas.openxmlformats.org/officeDocument/2006/relationships/image"/><Relationship Id="rId3" Target="../media/image18.jpeg" Type="http://schemas.openxmlformats.org/officeDocument/2006/relationships/image"/><Relationship Id="rId7" Target="../media/image22.jpeg" Type="http://schemas.openxmlformats.org/officeDocument/2006/relationships/image"/><Relationship Id="rId2" Target="../media/image17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21.jpeg" Type="http://schemas.openxmlformats.org/officeDocument/2006/relationships/image"/><Relationship Id="rId5" Target="../media/image20.jpeg" Type="http://schemas.openxmlformats.org/officeDocument/2006/relationships/image"/><Relationship Id="rId4" Target="../media/image19.jpeg" Type="http://schemas.openxmlformats.org/officeDocument/2006/relationships/image"/><Relationship Id="rId9" Target="../media/image24.jpeg" Type="http://schemas.openxmlformats.org/officeDocument/2006/relationships/image"/></Relationships>
</file>

<file path=ppt/slides/_rels/slide12.xml.rels><?xml version="1.0" encoding="UTF-8" standalone="yes" ?><Relationships xmlns="http://schemas.openxmlformats.org/package/2006/relationships"><Relationship Id="rId2" Target="../media/image2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3" Target="../media/image26.jpeg" Type="http://schemas.openxmlformats.org/officeDocument/2006/relationships/image"/><Relationship Id="rId2" Target="https://wordwall.net/resource/80602647" TargetMode="External" Type="http://schemas.openxmlformats.org/officeDocument/2006/relationships/hyperlink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2" Target="../media/image2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2" Target="../media/image28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2" Target="../media/image29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7.xml.rels><?xml version="1.0" encoding="UTF-8" standalone="yes" ?><Relationships xmlns="http://schemas.openxmlformats.org/package/2006/relationships"><Relationship Id="rId3" Target="../media/image31.jpeg" Type="http://schemas.openxmlformats.org/officeDocument/2006/relationships/image"/><Relationship Id="rId2" Target="../media/image30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8.xml.rels><?xml version="1.0" encoding="UTF-8" standalone="yes" ?><Relationships xmlns="http://schemas.openxmlformats.org/package/2006/relationships"><Relationship Id="rId3" Target="../media/image33.jpeg" Type="http://schemas.openxmlformats.org/officeDocument/2006/relationships/image"/><Relationship Id="rId2" Target="../media/image32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sferum.ru/?p=messages&amp;join=QR2Xfd5Pma9qTqRDtiOqkN_4JDN8AgQdgsU=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 ?><Relationships xmlns="http://schemas.openxmlformats.org/package/2006/relationships"><Relationship Id="rId3" Target="../media/image3.pn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hdphoto1.wdp" Type="http://schemas.microsoft.com/office/2007/relationships/hdphoto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0%D1%83%D1%81%D1%81%D0%BA%D0%B8%D0%B9_%D0%A1%D0%B5%D0%B2%D0%B5%D1%80" TargetMode="External"/><Relationship Id="rId7" Type="http://schemas.openxmlformats.org/officeDocument/2006/relationships/hyperlink" Target="https://ru.wikipedia.org/wiki/%D0%A3%D1%81%D0%B0%D0%B4%D1%8C%D0%B1%D0%B0" TargetMode="External"/><Relationship Id="rId2" Type="http://schemas.openxmlformats.org/officeDocument/2006/relationships/hyperlink" Target="https://ru.wikipedia.org/wiki/%D0%A0%D0%BE%D1%81%D1%81%D0%B8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4%D0%B2%D0%BE%D1%80" TargetMode="External"/><Relationship Id="rId5" Type="http://schemas.openxmlformats.org/officeDocument/2006/relationships/hyperlink" Target="https://ru.wikipedia.org/wiki/%D0%9D%D0%B0%D1%81%D0%B5%D0%BB%D1%91%D0%BD%D0%BD%D1%8B%D0%B9_%D0%BF%D1%83%D0%BD%D0%BA%D1%82" TargetMode="External"/><Relationship Id="rId4" Type="http://schemas.openxmlformats.org/officeDocument/2006/relationships/hyperlink" Target="https://ru.wikipedia.org/wiki/%D0%A1%D0%B8%D0%B1%D0%B8%D1%80%D1%8C" TargetMode="External"/></Relationships>
</file>

<file path=ppt/slides/_rels/slide4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4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1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2627784" y="1844824"/>
            <a:ext cx="5400600" cy="1551966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Игра на охотничьей заимке</a:t>
            </a:r>
            <a:br>
              <a:rPr lang="ru-RU" sz="3200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ru-RU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«</a:t>
            </a:r>
            <a:r>
              <a:rPr lang="ru-RU" sz="32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Ам</a:t>
            </a:r>
            <a:r>
              <a:rPr lang="ru-RU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ru-RU" sz="32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амщум</a:t>
            </a:r>
            <a:r>
              <a:rPr lang="ru-RU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»</a:t>
            </a:r>
            <a:br>
              <a:rPr lang="ru-RU" sz="3200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ru-RU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«Эй, моя загадка»</a:t>
            </a:r>
          </a:p>
        </p:txBody>
      </p:sp>
      <p:sp>
        <p:nvSpPr>
          <p:cNvPr id="10" name="Текст 9"/>
          <p:cNvSpPr>
            <a:spLocks noGrp="1"/>
          </p:cNvSpPr>
          <p:nvPr>
            <p:ph type="subTitle" idx="1"/>
          </p:nvPr>
        </p:nvSpPr>
        <p:spPr>
          <a:xfrm>
            <a:off x="5115644" y="5637520"/>
            <a:ext cx="3776836" cy="860481"/>
          </a:xfrm>
        </p:spPr>
        <p:txBody>
          <a:bodyPr>
            <a:normAutofit fontScale="92500" lnSpcReduction="20000"/>
          </a:bodyPr>
          <a:lstStyle/>
          <a:p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Преподаватель дополнительного образования: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Гноевых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Н.В.</a:t>
            </a:r>
          </a:p>
          <a:p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г. Ханты-Мансийск, 2024 г.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74" b="100000" l="0" r="998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-275721" y="1602869"/>
            <a:ext cx="3294642" cy="3189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74" b="100000" l="0" r="998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680515" y="2864781"/>
            <a:ext cx="3525601" cy="3413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74" b="100000" l="0" r="998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6154250" y="2726605"/>
            <a:ext cx="3006935" cy="2910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74" b="100000" l="0" r="998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2686399" y="2928215"/>
            <a:ext cx="3625754" cy="3509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74" b="100000" l="0" r="998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-139063" y="3084984"/>
            <a:ext cx="3897474" cy="3773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4515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38C9D3-7D6D-4A81-A810-439624325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ru-RU" b="0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Родственник домашней свинки,</a:t>
            </a:r>
          </a:p>
          <a:p>
            <a:pPr marL="0" indent="0" algn="r">
              <a:buNone/>
            </a:pPr>
            <a:r>
              <a:rPr lang="ru-RU" b="0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Есть клыки, торчит щетинка,</a:t>
            </a:r>
          </a:p>
          <a:p>
            <a:pPr marL="0" indent="0" algn="r">
              <a:buNone/>
            </a:pPr>
            <a:r>
              <a:rPr lang="ru-RU" b="0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Ест листву, траву, коренья,</a:t>
            </a:r>
          </a:p>
          <a:p>
            <a:pPr marL="0" indent="0" algn="r">
              <a:buNone/>
            </a:pPr>
            <a:r>
              <a:rPr lang="ru-RU" b="0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Жёлуди для настроенья,</a:t>
            </a:r>
          </a:p>
          <a:p>
            <a:pPr marL="0" indent="0" algn="r">
              <a:buNone/>
            </a:pPr>
            <a:r>
              <a:rPr lang="ru-RU" b="0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Ищет их то тут, то там,</a:t>
            </a:r>
          </a:p>
          <a:p>
            <a:pPr marL="0" indent="0" algn="r">
              <a:buNone/>
            </a:pPr>
            <a:r>
              <a:rPr lang="ru-RU" b="0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Житель леса кто?…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708387D-DEF0-45E6-A493-C9DB448F7BD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3056" y="0"/>
            <a:ext cx="4323448" cy="1938391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924CE15-AFE1-4C60-8745-5AB563B013D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3241" y="4147301"/>
            <a:ext cx="3576839" cy="26805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1713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885547-0F66-49B3-8A1E-8C742F93C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274638"/>
            <a:ext cx="7704856" cy="706090"/>
          </a:xfrm>
        </p:spPr>
        <p:txBody>
          <a:bodyPr>
            <a:normAutofit fontScale="90000"/>
          </a:bodyPr>
          <a:lstStyle/>
          <a:p>
            <a:r>
              <a:rPr lang="ru-RU" dirty="0"/>
              <a:t>Каких животных Сибири вы ещё  знаете? 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85E9C19-DAF3-4F1F-9A6E-6B1CF354CF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0605" y="803664"/>
            <a:ext cx="1599665" cy="20724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0F89718-D4C3-413A-896D-51C4B2A1A23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1600" y="803664"/>
            <a:ext cx="3162365" cy="21082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F7ACDFB-E90C-4CD4-A4C1-8A6862FEA9F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807" y="3285067"/>
            <a:ext cx="2679548" cy="17863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E5D596E-92BA-4906-833B-5552C7370103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01755" y="1172166"/>
            <a:ext cx="3048695" cy="2032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D0335B3-B6A9-4B9B-93BA-1FC15BA52342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3745" y="3041727"/>
            <a:ext cx="2138481" cy="19777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CC0CBD28-721C-4F52-8A37-C17F6C9EC8CA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3077" y="3270210"/>
            <a:ext cx="2499403" cy="24685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D3D07642-A54B-4FA2-AFF2-B90D8961189D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0" y="5301208"/>
            <a:ext cx="1534574" cy="14316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965419D7-1F66-4D51-B344-065E71B3081E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93686" y="5149333"/>
            <a:ext cx="1577028" cy="15200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031305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A03D7A-1B6B-40C0-90CF-159D7FDAD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r>
              <a:rPr lang="ru-RU" dirty="0"/>
              <a:t>Как же охотник узнаёт, где искать зверей?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7F2BBF9-55E8-42B7-AB31-03E10B6911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9632" y="1484784"/>
            <a:ext cx="7366833" cy="4819137"/>
          </a:xfrm>
        </p:spPr>
      </p:pic>
    </p:spTree>
    <p:extLst>
      <p:ext uri="{BB962C8B-B14F-4D97-AF65-F5344CB8AC3E}">
        <p14:creationId xmlns:p14="http://schemas.microsoft.com/office/powerpoint/2010/main" val="2570733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D62AF9-B0ED-4FA9-866D-F59990F3F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274638"/>
            <a:ext cx="6624736" cy="1143000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Игра «Следы Животных»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91436B-20F9-4D01-9363-000DCD8A0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1800" u="sng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Пройдите по ссылке и отгадайте животного по его следам</a:t>
            </a:r>
          </a:p>
          <a:p>
            <a:pPr marL="0" indent="0" algn="ctr">
              <a:buNone/>
            </a:pPr>
            <a:r>
              <a:rPr lang="ru-RU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https://wordwall.net/resource/80602647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от 23.10.24 г.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BBF80C9-9DCC-421A-A7CB-34F7FC6697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3728" y="2481531"/>
            <a:ext cx="4658296" cy="3644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55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1AC8E2-F2F0-47C0-BA9F-91A83C050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74638"/>
            <a:ext cx="7704856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Кто же самый главный помощник для охотника?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F033DE-8CB1-4505-9CDE-AE5D796BE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ru-RU" b="0" i="0" dirty="0">
                <a:solidFill>
                  <a:srgbClr val="00B0F0"/>
                </a:solidFill>
                <a:effectLst/>
                <a:latin typeface="verdana" panose="020B0604030504040204" pitchFamily="34" charset="0"/>
              </a:rPr>
              <a:t>Самый верный в мире друг,</a:t>
            </a:r>
            <a:r>
              <a:rPr lang="ru-RU" dirty="0">
                <a:solidFill>
                  <a:srgbClr val="00B0F0"/>
                </a:solidFill>
              </a:rPr>
              <a:t/>
            </a:r>
            <a:br>
              <a:rPr lang="ru-RU" dirty="0">
                <a:solidFill>
                  <a:srgbClr val="00B0F0"/>
                </a:solidFill>
              </a:rPr>
            </a:br>
            <a:r>
              <a:rPr lang="ru-RU" b="0" i="0" dirty="0">
                <a:solidFill>
                  <a:srgbClr val="00B0F0"/>
                </a:solidFill>
                <a:effectLst/>
                <a:latin typeface="verdana" panose="020B0604030504040204" pitchFamily="34" charset="0"/>
              </a:rPr>
              <a:t>Не найти таких вокруг,</a:t>
            </a:r>
            <a:r>
              <a:rPr lang="ru-RU" dirty="0">
                <a:solidFill>
                  <a:srgbClr val="00B0F0"/>
                </a:solidFill>
              </a:rPr>
              <a:t/>
            </a:r>
            <a:br>
              <a:rPr lang="ru-RU" dirty="0">
                <a:solidFill>
                  <a:srgbClr val="00B0F0"/>
                </a:solidFill>
              </a:rPr>
            </a:br>
            <a:r>
              <a:rPr lang="ru-RU" b="0" i="0" dirty="0">
                <a:solidFill>
                  <a:srgbClr val="00B0F0"/>
                </a:solidFill>
                <a:effectLst/>
                <a:latin typeface="verdana" panose="020B0604030504040204" pitchFamily="34" charset="0"/>
              </a:rPr>
              <a:t>Часто дом наш охраняет,</a:t>
            </a:r>
            <a:r>
              <a:rPr lang="ru-RU" dirty="0">
                <a:solidFill>
                  <a:srgbClr val="00B0F0"/>
                </a:solidFill>
              </a:rPr>
              <a:t/>
            </a:r>
            <a:br>
              <a:rPr lang="ru-RU" dirty="0">
                <a:solidFill>
                  <a:srgbClr val="00B0F0"/>
                </a:solidFill>
              </a:rPr>
            </a:br>
            <a:r>
              <a:rPr lang="ru-RU" b="0" i="0" dirty="0">
                <a:solidFill>
                  <a:srgbClr val="00B0F0"/>
                </a:solidFill>
                <a:effectLst/>
                <a:latin typeface="verdana" panose="020B0604030504040204" pitchFamily="34" charset="0"/>
              </a:rPr>
              <a:t>Кто заходит, сразу лает.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D7EE82C-4C5E-4949-AFD0-26BD0C3220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5655" y="3589256"/>
            <a:ext cx="4620155" cy="30801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1528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907704" y="2204864"/>
            <a:ext cx="6550496" cy="1467594"/>
          </a:xfrm>
        </p:spPr>
        <p:txBody>
          <a:bodyPr/>
          <a:lstStyle/>
          <a:p>
            <a:r>
              <a:rPr lang="ru-RU" b="1" dirty="0">
                <a:solidFill>
                  <a:srgbClr val="92D050"/>
                </a:solidFill>
                <a:latin typeface="Comic Sans MS" panose="030F0702030302020204" pitchFamily="66" charset="0"/>
              </a:rPr>
              <a:t>Поэтапное выполнение работы</a:t>
            </a:r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31640" y="476672"/>
            <a:ext cx="6944816" cy="1080120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Давайте нарисуем собаку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1A7219D-A3B5-46A5-9E76-A87A420C04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39752" y="3933056"/>
            <a:ext cx="4632871" cy="26059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4055234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Блок-схема: процесс 13"/>
          <p:cNvSpPr/>
          <p:nvPr/>
        </p:nvSpPr>
        <p:spPr>
          <a:xfrm>
            <a:off x="468809" y="980728"/>
            <a:ext cx="5688632" cy="4896544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мка 12"/>
          <p:cNvSpPr/>
          <p:nvPr/>
        </p:nvSpPr>
        <p:spPr>
          <a:xfrm>
            <a:off x="467544" y="732000"/>
            <a:ext cx="6048672" cy="5217280"/>
          </a:xfrm>
          <a:prstGeom prst="frame">
            <a:avLst>
              <a:gd name="adj1" fmla="val 5330"/>
            </a:avLst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nvex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602D024-81F4-4124-BE3E-2EDA37360D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10524" y="1041189"/>
            <a:ext cx="3563835" cy="4472263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04784CE-AE25-4E1D-9297-C54FC3E2B32F}"/>
              </a:ext>
            </a:extLst>
          </p:cNvPr>
          <p:cNvSpPr txBox="1"/>
          <p:nvPr/>
        </p:nvSpPr>
        <p:spPr>
          <a:xfrm>
            <a:off x="6670442" y="1085115"/>
            <a:ext cx="217497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 Cyr" panose="02020603050405020304" pitchFamily="18" charset="0"/>
              </a:rPr>
              <a:t>Лайка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 Cyr" panose="02020603050405020304" pitchFamily="18" charset="0"/>
              </a:rPr>
              <a:t>Хвост колечком завила.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 Cyr" panose="02020603050405020304" pitchFamily="18" charset="0"/>
              </a:rPr>
              <a:t>У неё в тайге дела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 Cyr" panose="02020603050405020304" pitchFamily="18" charset="0"/>
              </a:rPr>
              <a:t>Громким лаем обозначит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 Cyr" panose="02020603050405020304" pitchFamily="18" charset="0"/>
              </a:rPr>
              <a:t>Всех кого тайга запрячет!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959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Блок-схема: процесс 13"/>
          <p:cNvSpPr/>
          <p:nvPr/>
        </p:nvSpPr>
        <p:spPr>
          <a:xfrm>
            <a:off x="611560" y="908720"/>
            <a:ext cx="5688632" cy="4896544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мка 12"/>
          <p:cNvSpPr/>
          <p:nvPr/>
        </p:nvSpPr>
        <p:spPr>
          <a:xfrm>
            <a:off x="431540" y="732000"/>
            <a:ext cx="6048672" cy="5217280"/>
          </a:xfrm>
          <a:prstGeom prst="frame">
            <a:avLst>
              <a:gd name="adj1" fmla="val 5330"/>
            </a:avLst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nvex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948B7DA-D091-4451-84E0-212A784C55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3648" y="1116624"/>
            <a:ext cx="4396722" cy="44807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F3848615-5657-47FD-A510-031180F17EC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36178" y="884659"/>
            <a:ext cx="2008348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76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Блок-схема: процесс 13"/>
          <p:cNvSpPr/>
          <p:nvPr/>
        </p:nvSpPr>
        <p:spPr>
          <a:xfrm>
            <a:off x="611560" y="908720"/>
            <a:ext cx="5688632" cy="4896544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мка 12"/>
          <p:cNvSpPr/>
          <p:nvPr/>
        </p:nvSpPr>
        <p:spPr>
          <a:xfrm>
            <a:off x="467544" y="732000"/>
            <a:ext cx="6048672" cy="5217280"/>
          </a:xfrm>
          <a:prstGeom prst="frame">
            <a:avLst>
              <a:gd name="adj1" fmla="val 5330"/>
            </a:avLst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nvex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FC42248-FE57-4C02-B55E-67D70A476D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9534" y="1988841"/>
            <a:ext cx="5349164" cy="2808311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A5877CDF-AA75-404D-B160-0B71BD30BDF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9952" y="732000"/>
            <a:ext cx="1915730" cy="19523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14436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1406E93B-CB58-4C60-AEF6-FF8AA365EB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5776" y="2130425"/>
            <a:ext cx="5902424" cy="1470025"/>
          </a:xfrm>
        </p:spPr>
        <p:txBody>
          <a:bodyPr/>
          <a:lstStyle/>
          <a:p>
            <a:r>
              <a:rPr lang="ru-RU" dirty="0"/>
              <a:t>Жду Ваших работ!</a:t>
            </a:r>
          </a:p>
        </p:txBody>
      </p:sp>
      <p:sp>
        <p:nvSpPr>
          <p:cNvPr id="9" name="Подзаголовок 8">
            <a:extLst>
              <a:ext uri="{FF2B5EF4-FFF2-40B4-BE49-F238E27FC236}">
                <a16:creationId xmlns:a16="http://schemas.microsoft.com/office/drawing/2014/main" id="{B92768A8-744B-4002-8D1A-F757ACFA3C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4941168"/>
            <a:ext cx="7992888" cy="1368152"/>
          </a:xfrm>
        </p:spPr>
        <p:txBody>
          <a:bodyPr>
            <a:normAutofit fontScale="47500" lnSpcReduction="20000"/>
          </a:bodyPr>
          <a:lstStyle/>
          <a:p>
            <a:r>
              <a:rPr lang="ru-RU" dirty="0"/>
              <a:t>Рисунки отправляйте  в группу </a:t>
            </a:r>
            <a:r>
              <a:rPr lang="ru-RU" dirty="0" err="1"/>
              <a:t>Сферум</a:t>
            </a:r>
            <a:r>
              <a:rPr lang="ru-RU" dirty="0"/>
              <a:t> по ссылке:</a:t>
            </a:r>
          </a:p>
          <a:p>
            <a:r>
              <a:rPr lang="en-US" dirty="0">
                <a:hlinkClick r:id="rId2"/>
              </a:rPr>
              <a:t>https://sferum.ru/?p=messages&amp;join=QR2Xfd5Pma9qTqRDtiOqkN_4JDN8AgQdgsU=</a:t>
            </a:r>
            <a:endParaRPr lang="ru-RU" dirty="0"/>
          </a:p>
          <a:p>
            <a:r>
              <a:rPr lang="ru-RU" dirty="0"/>
              <a:t>С уважением преподаватель </a:t>
            </a:r>
            <a:r>
              <a:rPr lang="ru-RU" dirty="0" err="1"/>
              <a:t>доп.образования</a:t>
            </a:r>
            <a:r>
              <a:rPr lang="ru-RU" dirty="0"/>
              <a:t>  </a:t>
            </a:r>
            <a:r>
              <a:rPr lang="ru-RU" dirty="0" err="1"/>
              <a:t>Гноевых</a:t>
            </a:r>
            <a:r>
              <a:rPr lang="ru-RU" dirty="0"/>
              <a:t> Наталья Васильевна</a:t>
            </a:r>
          </a:p>
          <a:p>
            <a:r>
              <a:rPr lang="ru-RU" dirty="0"/>
              <a:t>МБУ ДО ДЭКОЦ </a:t>
            </a:r>
          </a:p>
          <a:p>
            <a:r>
              <a:rPr lang="ru-RU" dirty="0"/>
              <a:t>г. Ханты-Мансийск, 2024 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8855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1619672" y="332657"/>
            <a:ext cx="7067128" cy="1224136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Кто знает, что означает «ОХОТНИЧЬЯ ЗАИМКА»?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D0648C5-E391-44B2-BADF-85DA98F0A2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23928" y="1916832"/>
            <a:ext cx="4608512" cy="3123547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B46D7AAB-942E-4155-9465-9B5194E99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74" b="100000" l="0" r="998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-324544" y="2890333"/>
            <a:ext cx="4104456" cy="3973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6239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Заи́мка</a:t>
            </a:r>
            <a:r>
              <a:rPr lang="ru-RU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—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>
            <a:normAutofit fontScale="77500" lnSpcReduction="20000"/>
          </a:bodyPr>
          <a:lstStyle/>
          <a:p>
            <a:r>
              <a:rPr lang="ru-RU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— занятие никому не принадлежащих земель для поселения и ведения сельского хозяйства; в </a:t>
            </a:r>
            <a:r>
              <a:rPr lang="ru-RU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" tooltip="Россия"/>
              </a:rPr>
              <a:t>России</a:t>
            </a:r>
            <a:r>
              <a:rPr lang="ru-RU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(чаще на </a:t>
            </a:r>
            <a:r>
              <a:rPr lang="ru-RU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 tooltip="Русский Север"/>
              </a:rPr>
              <a:t>Русском Севере</a:t>
            </a:r>
            <a:r>
              <a:rPr lang="ru-RU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и в </a:t>
            </a:r>
            <a:r>
              <a:rPr lang="ru-RU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4" tooltip="Сибирь"/>
              </a:rPr>
              <a:t>Сибири</a:t>
            </a:r>
            <a:r>
              <a:rPr lang="ru-RU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 — </a:t>
            </a:r>
            <a:r>
              <a:rPr lang="ru-RU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5" tooltip="Населённый пункт"/>
              </a:rPr>
              <a:t>поселение</a:t>
            </a:r>
            <a:r>
              <a:rPr lang="ru-RU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обычно </a:t>
            </a:r>
            <a:r>
              <a:rPr lang="ru-RU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6" tooltip="Двор"/>
              </a:rPr>
              <a:t>однодворное</a:t>
            </a:r>
            <a:r>
              <a:rPr lang="ru-RU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возникшее в результате заимки, то есть поставленное на земельном участке, занятом кем-либо по праву первого владения, вдали от освоенных территорий. </a:t>
            </a:r>
          </a:p>
          <a:p>
            <a:r>
              <a:rPr lang="ru-RU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Также — небольшой отдаленный </a:t>
            </a:r>
            <a:r>
              <a:rPr lang="ru-RU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5" tooltip="Населённый пункт"/>
              </a:rPr>
              <a:t>населённый пункт</a:t>
            </a:r>
            <a:r>
              <a:rPr lang="ru-RU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(земледельческий, охотничий, рыболовецкий), как правило в Сибири; отдельная </a:t>
            </a:r>
            <a:r>
              <a:rPr lang="ru-RU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7" tooltip="Усадьба"/>
              </a:rPr>
              <a:t>усадьба</a:t>
            </a:r>
            <a:r>
              <a:rPr lang="ru-RU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или небольшой посёлок за пределами основного селения.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7989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8D21796-9172-43EB-8D46-95A013D56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1163028"/>
            <a:ext cx="3712158" cy="2698020"/>
          </a:xfrm>
        </p:spPr>
        <p:txBody>
          <a:bodyPr>
            <a:noAutofit/>
          </a:bodyPr>
          <a:lstStyle/>
          <a:p>
            <a:r>
              <a:rPr lang="ru-RU" sz="2000" b="0" i="0" dirty="0">
                <a:solidFill>
                  <a:srgbClr val="333333"/>
                </a:solidFill>
                <a:effectLst/>
                <a:latin typeface="YS Text"/>
              </a:rPr>
              <a:t>Другими словами - это </a:t>
            </a:r>
            <a:r>
              <a:rPr lang="ru-RU" sz="2000" b="0" i="0" dirty="0">
                <a:solidFill>
                  <a:srgbClr val="00B050"/>
                </a:solidFill>
                <a:effectLst/>
                <a:latin typeface="YS Text"/>
              </a:rPr>
              <a:t>охотничья избушка 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YS Text"/>
              </a:rPr>
              <a:t>(общего пользования) в тайге. Каждый охотник знает, </a:t>
            </a:r>
            <a:r>
              <a:rPr lang="ru-RU" sz="2000" b="0" i="0" dirty="0">
                <a:solidFill>
                  <a:srgbClr val="00B050"/>
                </a:solidFill>
                <a:effectLst/>
                <a:latin typeface="YS Text"/>
              </a:rPr>
              <a:t>где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YS Text"/>
              </a:rPr>
              <a:t> именно она находится и при необходимости может там </a:t>
            </a:r>
            <a:r>
              <a:rPr lang="ru-RU" sz="2000" b="0" i="0" dirty="0">
                <a:solidFill>
                  <a:srgbClr val="00B050"/>
                </a:solidFill>
                <a:effectLst/>
                <a:latin typeface="YS Text"/>
              </a:rPr>
              <a:t>переночевать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YS Text"/>
              </a:rPr>
              <a:t>, или </a:t>
            </a:r>
            <a:r>
              <a:rPr lang="ru-RU" sz="2000" b="0" i="0" dirty="0">
                <a:solidFill>
                  <a:srgbClr val="00B050"/>
                </a:solidFill>
                <a:effectLst/>
                <a:latin typeface="YS Text"/>
              </a:rPr>
              <a:t>остаться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YS Text"/>
              </a:rPr>
              <a:t> на весь свой охотничий сезон. </a:t>
            </a:r>
            <a:endParaRPr lang="ru-RU" sz="2000" dirty="0"/>
          </a:p>
        </p:txBody>
      </p:sp>
      <p:pic>
        <p:nvPicPr>
          <p:cNvPr id="20" name="Объект 19">
            <a:extLst>
              <a:ext uri="{FF2B5EF4-FFF2-40B4-BE49-F238E27FC236}">
                <a16:creationId xmlns:a16="http://schemas.microsoft.com/office/drawing/2014/main" id="{D523D891-0560-41C6-98A4-774202AAACD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55767" y="1379052"/>
            <a:ext cx="4038600" cy="2698020"/>
          </a:xfrm>
        </p:spPr>
      </p:pic>
      <p:pic>
        <p:nvPicPr>
          <p:cNvPr id="22" name="Объект 21">
            <a:extLst>
              <a:ext uri="{FF2B5EF4-FFF2-40B4-BE49-F238E27FC236}">
                <a16:creationId xmlns:a16="http://schemas.microsoft.com/office/drawing/2014/main" id="{722FC830-9198-499A-8AC9-1AD5206285F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1600" y="4320064"/>
            <a:ext cx="4038600" cy="2263298"/>
          </a:xfrm>
        </p:spPr>
      </p:pic>
    </p:spTree>
    <p:extLst>
      <p:ext uri="{BB962C8B-B14F-4D97-AF65-F5344CB8AC3E}">
        <p14:creationId xmlns:p14="http://schemas.microsoft.com/office/powerpoint/2010/main" val="1617702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9D95FF2-EFA8-433D-B230-ABB60BA1EC6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3808" y="3717032"/>
            <a:ext cx="4308835" cy="275254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341F6A5-C000-4284-898A-00E5E313DAE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5616" y="676457"/>
            <a:ext cx="3672925" cy="275254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1DA202C-C66A-4326-A8BB-09825D6B7B7F}"/>
              </a:ext>
            </a:extLst>
          </p:cNvPr>
          <p:cNvSpPr txBox="1"/>
          <p:nvPr/>
        </p:nvSpPr>
        <p:spPr>
          <a:xfrm>
            <a:off x="4932040" y="620688"/>
            <a:ext cx="374441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0" i="0" dirty="0">
                <a:solidFill>
                  <a:srgbClr val="333333"/>
                </a:solidFill>
                <a:effectLst/>
                <a:latin typeface="YS Text"/>
              </a:rPr>
              <a:t>Кстати, каждый охотник </a:t>
            </a:r>
            <a:r>
              <a:rPr lang="ru-RU" sz="2000" b="0" i="0" dirty="0">
                <a:solidFill>
                  <a:srgbClr val="00B050"/>
                </a:solidFill>
                <a:effectLst/>
                <a:latin typeface="YS Text"/>
              </a:rPr>
              <a:t>покидая 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YS Text"/>
              </a:rPr>
              <a:t>заимку, </a:t>
            </a:r>
            <a:r>
              <a:rPr lang="ru-RU" sz="2000" b="0" i="0" dirty="0">
                <a:solidFill>
                  <a:srgbClr val="00B050"/>
                </a:solidFill>
                <a:effectLst/>
                <a:latin typeface="YS Text"/>
              </a:rPr>
              <a:t>оставляет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YS Text"/>
              </a:rPr>
              <a:t> там чай, сухари, спички, сахар и др. </a:t>
            </a:r>
            <a:r>
              <a:rPr lang="ru-RU" sz="2000" b="0" i="0" dirty="0">
                <a:solidFill>
                  <a:srgbClr val="00B050"/>
                </a:solidFill>
                <a:effectLst/>
                <a:latin typeface="YS Text"/>
              </a:rPr>
              <a:t>продукты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YS Text"/>
              </a:rPr>
              <a:t> для тех, кто придет после него, и по каким то причинам будет без провианта. Это </a:t>
            </a:r>
            <a:r>
              <a:rPr lang="ru-RU" sz="2000" b="0" i="0" dirty="0">
                <a:solidFill>
                  <a:srgbClr val="00B050"/>
                </a:solidFill>
                <a:effectLst/>
                <a:latin typeface="YS Text"/>
              </a:rPr>
              <a:t>закон тайги 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YS Text"/>
              </a:rPr>
              <a:t>и все охотники свято соблюдают его.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48297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38138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/>
              <a:t>Что важно знать каждому охотнику?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12776"/>
            <a:ext cx="7643192" cy="47133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000" dirty="0"/>
              <a:t>«</a:t>
            </a:r>
            <a:r>
              <a:rPr lang="ru-RU" sz="4000" dirty="0">
                <a:solidFill>
                  <a:srgbClr val="FF0000"/>
                </a:solidFill>
              </a:rPr>
              <a:t>Каждый</a:t>
            </a:r>
            <a:r>
              <a:rPr lang="ru-RU" sz="4000" dirty="0"/>
              <a:t> </a:t>
            </a:r>
          </a:p>
          <a:p>
            <a:pPr marL="0" indent="0" algn="ctr">
              <a:buNone/>
            </a:pPr>
            <a:r>
              <a:rPr lang="ru-RU" sz="4000" dirty="0">
                <a:solidFill>
                  <a:srgbClr val="FFC000"/>
                </a:solidFill>
              </a:rPr>
              <a:t>охотник</a:t>
            </a:r>
            <a:r>
              <a:rPr lang="ru-RU" sz="4000" dirty="0"/>
              <a:t> </a:t>
            </a:r>
          </a:p>
          <a:p>
            <a:pPr marL="0" indent="0" algn="ctr">
              <a:buNone/>
            </a:pPr>
            <a:r>
              <a:rPr lang="ru-RU" sz="4000" dirty="0">
                <a:solidFill>
                  <a:srgbClr val="FFFF00"/>
                </a:solidFill>
              </a:rPr>
              <a:t>Желает</a:t>
            </a:r>
          </a:p>
          <a:p>
            <a:pPr marL="0" indent="0" algn="ctr">
              <a:buNone/>
            </a:pPr>
            <a:r>
              <a:rPr lang="ru-RU" sz="4000" dirty="0"/>
              <a:t> </a:t>
            </a:r>
            <a:r>
              <a:rPr lang="ru-RU" sz="4000" dirty="0">
                <a:solidFill>
                  <a:srgbClr val="00B050"/>
                </a:solidFill>
              </a:rPr>
              <a:t>знать</a:t>
            </a:r>
            <a:r>
              <a:rPr lang="ru-RU" sz="4000" dirty="0"/>
              <a:t>, </a:t>
            </a:r>
          </a:p>
          <a:p>
            <a:pPr marL="0" indent="0" algn="ctr">
              <a:buNone/>
            </a:pPr>
            <a:r>
              <a:rPr lang="ru-RU" sz="4000" dirty="0">
                <a:solidFill>
                  <a:srgbClr val="00B0F0"/>
                </a:solidFill>
              </a:rPr>
              <a:t>где </a:t>
            </a:r>
          </a:p>
          <a:p>
            <a:pPr marL="0" indent="0" algn="ctr">
              <a:buNone/>
            </a:pPr>
            <a:r>
              <a:rPr lang="ru-RU" sz="4000" dirty="0">
                <a:solidFill>
                  <a:srgbClr val="0070C0"/>
                </a:solidFill>
              </a:rPr>
              <a:t>Сидит</a:t>
            </a:r>
          </a:p>
          <a:p>
            <a:pPr marL="0" indent="0" algn="ctr">
              <a:buNone/>
            </a:pPr>
            <a:r>
              <a:rPr lang="ru-RU" sz="4000" dirty="0"/>
              <a:t> </a:t>
            </a:r>
            <a:r>
              <a:rPr lang="ru-RU" sz="4000" dirty="0">
                <a:solidFill>
                  <a:srgbClr val="7030A0"/>
                </a:solidFill>
              </a:rPr>
              <a:t>фазан</a:t>
            </a:r>
            <a:r>
              <a:rPr lang="ru-RU" sz="4000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903526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2080" y="274638"/>
            <a:ext cx="339472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Отгадай загадки: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791668"/>
            <a:ext cx="7643192" cy="4791694"/>
          </a:xfrm>
        </p:spPr>
        <p:txBody>
          <a:bodyPr/>
          <a:lstStyle/>
          <a:p>
            <a:pPr marL="0" indent="0">
              <a:buNone/>
            </a:pPr>
            <a:r>
              <a:rPr lang="ru-RU" sz="4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Не барашек и не кот,</a:t>
            </a:r>
            <a:br>
              <a:rPr lang="ru-RU" sz="4000" b="1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ru-RU" sz="4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Носит шубу круглый год.</a:t>
            </a:r>
            <a:br>
              <a:rPr lang="ru-RU" sz="4000" b="1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ru-RU" sz="4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Шуба серая для лета,</a:t>
            </a:r>
            <a:br>
              <a:rPr lang="ru-RU" sz="4000" b="1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ru-RU" sz="4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Для зимы другого цвета.</a:t>
            </a:r>
          </a:p>
          <a:p>
            <a:pPr marL="0" indent="0">
              <a:buNone/>
            </a:pPr>
            <a:r>
              <a:rPr lang="ru-RU" sz="4000" dirty="0">
                <a:solidFill>
                  <a:srgbClr val="00B0F0"/>
                </a:solidFill>
                <a:latin typeface="Comic Sans MS" panose="030F0702030302020204" pitchFamily="66" charset="0"/>
              </a:rPr>
              <a:t>Кто это?</a:t>
            </a:r>
          </a:p>
          <a:p>
            <a:pPr marL="0" indent="0" algn="ctr">
              <a:buNone/>
            </a:pPr>
            <a:endParaRPr lang="ru-RU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209" y="0"/>
            <a:ext cx="5184576" cy="232447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CCB34EF-46C9-44C1-80C1-8A47C076710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80112" y="4365104"/>
            <a:ext cx="2880320" cy="21585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98069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4E661E8-5B68-47C8-8236-A8E93CF5C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ru-RU" dirty="0">
                <a:solidFill>
                  <a:srgbClr val="00B0F0"/>
                </a:solidFill>
                <a:latin typeface="Comic Sans MS" panose="030F0702030302020204" pitchFamily="66" charset="0"/>
              </a:rPr>
              <a:t>Может белый быть и бурый,</a:t>
            </a:r>
          </a:p>
          <a:p>
            <a:pPr marL="0" indent="0" algn="r">
              <a:buNone/>
            </a:pPr>
            <a:r>
              <a:rPr lang="ru-RU" dirty="0">
                <a:solidFill>
                  <a:srgbClr val="00B0F0"/>
                </a:solidFill>
                <a:latin typeface="Comic Sans MS" panose="030F0702030302020204" pitchFamily="66" charset="0"/>
              </a:rPr>
              <a:t>Он густой гордится шкурой.</a:t>
            </a:r>
          </a:p>
          <a:p>
            <a:pPr marL="0" indent="0" algn="r">
              <a:buNone/>
            </a:pPr>
            <a:r>
              <a:rPr lang="ru-RU" dirty="0">
                <a:solidFill>
                  <a:srgbClr val="00B0F0"/>
                </a:solidFill>
                <a:latin typeface="Comic Sans MS" panose="030F0702030302020204" pitchFamily="66" charset="0"/>
              </a:rPr>
              <a:t>Любит рыбкою питаться</a:t>
            </a:r>
          </a:p>
          <a:p>
            <a:pPr marL="0" indent="0" algn="r">
              <a:buNone/>
            </a:pPr>
            <a:r>
              <a:rPr lang="ru-RU" dirty="0">
                <a:solidFill>
                  <a:srgbClr val="00B0F0"/>
                </a:solidFill>
                <a:latin typeface="Comic Sans MS" panose="030F0702030302020204" pitchFamily="66" charset="0"/>
              </a:rPr>
              <a:t>Или мёдом баловаться.</a:t>
            </a:r>
          </a:p>
          <a:p>
            <a:pPr marL="0" indent="0" algn="r">
              <a:buNone/>
            </a:pPr>
            <a:r>
              <a:rPr lang="ru-RU" dirty="0">
                <a:solidFill>
                  <a:srgbClr val="00B0F0"/>
                </a:solidFill>
                <a:latin typeface="Comic Sans MS" panose="030F0702030302020204" pitchFamily="66" charset="0"/>
              </a:rPr>
              <a:t>Громко может он реветь.</a:t>
            </a:r>
          </a:p>
          <a:p>
            <a:pPr marL="0" indent="0" algn="r">
              <a:buNone/>
            </a:pPr>
            <a:r>
              <a:rPr lang="ru-RU" dirty="0">
                <a:solidFill>
                  <a:srgbClr val="00B0F0"/>
                </a:solidFill>
                <a:latin typeface="Comic Sans MS" panose="030F0702030302020204" pitchFamily="66" charset="0"/>
              </a:rPr>
              <a:t>Что за зверь такой?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DB1AFBC-57CA-4D22-B486-7F0681ED2B0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7584" y="-99392"/>
            <a:ext cx="4680520" cy="2098481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47E6BB4-2548-4222-9F2B-FDD197FB05F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1600" y="4461115"/>
            <a:ext cx="3096344" cy="20642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7501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D5A1ACE-16E9-4CC3-8077-FD4263060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600200"/>
            <a:ext cx="7643192" cy="4525963"/>
          </a:xfrm>
        </p:spPr>
        <p:txBody>
          <a:bodyPr/>
          <a:lstStyle/>
          <a:p>
            <a:pPr marL="0" indent="0" algn="l">
              <a:buNone/>
            </a:pPr>
            <a:r>
              <a:rPr lang="ru-RU" b="0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Знают все: она плутовка,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Кур таскать умеет ловко,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Промелькнёт хвост по двору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И запрячется в нору.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Яркий мех – её краса.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Очень хитрый зверь…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25BA977-A7D8-460D-9B4D-863529075D8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9592" y="0"/>
            <a:ext cx="4248472" cy="190477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43EBC75-082D-4B2D-9584-6C3BA9BA21A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12297" y="4970019"/>
            <a:ext cx="3520021" cy="16133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31445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Поэтапное рисование верблюд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Нарисуем рыбку</Template>
  <TotalTime>214</TotalTime>
  <Words>337</Words>
  <Application>Microsoft Office PowerPoint</Application>
  <PresentationFormat>Экран (4:3)</PresentationFormat>
  <Paragraphs>54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Calibri</vt:lpstr>
      <vt:lpstr>Comic Sans MS</vt:lpstr>
      <vt:lpstr>Times New Roman</vt:lpstr>
      <vt:lpstr>Times New Roman Cyr</vt:lpstr>
      <vt:lpstr>verdana</vt:lpstr>
      <vt:lpstr>YS Text</vt:lpstr>
      <vt:lpstr>Поэтапное рисование верблюда</vt:lpstr>
      <vt:lpstr>Игра на охотничьей заимке «Ам амщум» «Эй, моя загадка»</vt:lpstr>
      <vt:lpstr>Презентация PowerPoint</vt:lpstr>
      <vt:lpstr>Заи́мка — </vt:lpstr>
      <vt:lpstr>Другими словами - это охотничья избушка (общего пользования) в тайге. Каждый охотник знает, где именно она находится и при необходимости может там переночевать, или остаться на весь свой охотничий сезон. </vt:lpstr>
      <vt:lpstr>Презентация PowerPoint</vt:lpstr>
      <vt:lpstr>Что важно знать каждому охотнику?</vt:lpstr>
      <vt:lpstr>Отгадай загадки:</vt:lpstr>
      <vt:lpstr>Презентация PowerPoint</vt:lpstr>
      <vt:lpstr>Презентация PowerPoint</vt:lpstr>
      <vt:lpstr>Презентация PowerPoint</vt:lpstr>
      <vt:lpstr>Каких животных Сибири вы ещё  знаете? </vt:lpstr>
      <vt:lpstr>Как же охотник узнаёт, где искать зверей?</vt:lpstr>
      <vt:lpstr>Игра «Следы Животных»</vt:lpstr>
      <vt:lpstr>Кто же самый главный помощник для охотника?</vt:lpstr>
      <vt:lpstr>Поэтапное выполнение работы</vt:lpstr>
      <vt:lpstr>Презентация PowerPoint</vt:lpstr>
      <vt:lpstr>Презентация PowerPoint</vt:lpstr>
      <vt:lpstr>Презентация PowerPoint</vt:lpstr>
      <vt:lpstr>Жду Ваших работ!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Поэтапное рисование осеннего пейзажа</dc:title>
  <dc:creator>Ольга</dc:creator>
  <cp:lastModifiedBy>бб</cp:lastModifiedBy>
  <cp:revision>39</cp:revision>
  <dcterms:created xsi:type="dcterms:W3CDTF">2017-04-29T12:18:11Z</dcterms:created>
  <dcterms:modified xsi:type="dcterms:W3CDTF">2024-10-25T05:04:27Z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847191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S10.3.0</vt:lpwstr>
  </property>
</Properties>
</file>