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52" r:id="rId2"/>
    <p:sldId id="351" r:id="rId3"/>
    <p:sldId id="306" r:id="rId4"/>
    <p:sldId id="322" r:id="rId5"/>
    <p:sldId id="324" r:id="rId6"/>
    <p:sldId id="350" r:id="rId7"/>
    <p:sldId id="349" r:id="rId8"/>
    <p:sldId id="325" r:id="rId9"/>
    <p:sldId id="326" r:id="rId10"/>
    <p:sldId id="327" r:id="rId11"/>
    <p:sldId id="329" r:id="rId12"/>
    <p:sldId id="331" r:id="rId13"/>
    <p:sldId id="333" r:id="rId14"/>
    <p:sldId id="334" r:id="rId15"/>
    <p:sldId id="335" r:id="rId16"/>
    <p:sldId id="337" r:id="rId17"/>
    <p:sldId id="338" r:id="rId18"/>
    <p:sldId id="339" r:id="rId19"/>
    <p:sldId id="340" r:id="rId20"/>
    <p:sldId id="347" r:id="rId21"/>
    <p:sldId id="320" r:id="rId22"/>
    <p:sldId id="341" r:id="rId23"/>
    <p:sldId id="343" r:id="rId24"/>
    <p:sldId id="344" r:id="rId25"/>
    <p:sldId id="318" r:id="rId26"/>
    <p:sldId id="287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FFF66"/>
    <a:srgbClr val="BEC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E5313-13EF-4180-B8DB-F98CBAF47008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5D839-630E-45C5-BE3C-371CDF5B5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95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691680" y="836712"/>
            <a:ext cx="6040120" cy="4446905"/>
          </a:xfrm>
          <a:prstGeom prst="roundRect">
            <a:avLst/>
          </a:prstGeom>
          <a:solidFill>
            <a:srgbClr val="BEE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30000"/>
              </a:lnSpc>
              <a:spcAft>
                <a:spcPts val="800"/>
              </a:spcAft>
            </a:pPr>
            <a:r>
              <a:rPr lang="ru-RU" sz="105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r="19266"/>
          <a:stretch/>
        </p:blipFill>
        <p:spPr>
          <a:xfrm>
            <a:off x="4389003" y="928915"/>
            <a:ext cx="2843808" cy="8640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112" y="980728"/>
            <a:ext cx="1294340" cy="12193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3772397"/>
            <a:ext cx="1242168" cy="11659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71800" y="3736393"/>
            <a:ext cx="24154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smtClean="0">
                <a:solidFill>
                  <a:srgbClr val="7030A0"/>
                </a:solidFill>
                <a:latin typeface="Arial Black" panose="020B0A04020102020204" pitchFamily="34" charset="0"/>
              </a:rPr>
              <a:t>Урок 4.</a:t>
            </a:r>
            <a:endParaRPr lang="ru-RU" sz="4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Надпись 7"/>
          <p:cNvSpPr txBox="1"/>
          <p:nvPr/>
        </p:nvSpPr>
        <p:spPr>
          <a:xfrm>
            <a:off x="2631641" y="2206205"/>
            <a:ext cx="4530090" cy="14166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2600" b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16 </a:t>
            </a:r>
            <a:r>
              <a:rPr lang="ru-RU" sz="2600" b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минут</a:t>
            </a:r>
            <a:endParaRPr lang="ru-RU" sz="105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ru-RU" sz="2600" b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мансийского</a:t>
            </a:r>
            <a:r>
              <a:rPr lang="ru-RU" sz="3600" b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языка</a:t>
            </a:r>
            <a:r>
              <a:rPr lang="ru-RU" sz="10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5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052736"/>
            <a:ext cx="734481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r>
              <a:rPr lang="ru-R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Слово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мансийском языке изменяется. </a:t>
            </a:r>
            <a:endParaRPr lang="ru-RU" sz="2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80340" algn="just">
              <a:spcAft>
                <a:spcPts val="0"/>
              </a:spcAft>
            </a:pP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r>
              <a:rPr lang="ru-R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Изменение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слова зависит от </a:t>
            </a:r>
            <a:r>
              <a:rPr lang="ru-R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притяжательных местоимений</a:t>
            </a:r>
          </a:p>
          <a:p>
            <a:pPr indent="180340" algn="just">
              <a:spcAft>
                <a:spcPts val="0"/>
              </a:spcAft>
            </a:pPr>
            <a:endParaRPr lang="ru-RU" sz="2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мой </a:t>
            </a:r>
            <a:r>
              <a:rPr lang="ru-RU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ам</a:t>
            </a:r>
            <a:r>
              <a:rPr lang="ru-RU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 </a:t>
            </a:r>
          </a:p>
          <a:p>
            <a:pPr indent="180340" algn="just">
              <a:spcAft>
                <a:spcPts val="0"/>
              </a:spcAft>
            </a:pPr>
            <a:r>
              <a:rPr lang="ru-RU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твой </a:t>
            </a:r>
            <a:r>
              <a:rPr lang="ru-RU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наӈ</a:t>
            </a:r>
            <a:r>
              <a:rPr lang="ru-RU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+ </a:t>
            </a:r>
            <a:r>
              <a:rPr lang="ru-RU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нам </a:t>
            </a:r>
            <a:endParaRPr lang="ru-RU" sz="3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</a:t>
            </a:r>
            <a:r>
              <a:rPr lang="ru-RU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 / её </a:t>
            </a:r>
            <a:r>
              <a:rPr lang="ru-RU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тав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740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принадлежность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245815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русском языке принадлежность выражается при помощи слов / местоимений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789040"/>
            <a:ext cx="4040188" cy="2232248"/>
          </a:xfrm>
        </p:spPr>
        <p:txBody>
          <a:bodyPr/>
          <a:lstStyle/>
          <a:p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мой	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моё имя</a:t>
            </a:r>
          </a:p>
          <a:p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вой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твоё имя</a:t>
            </a:r>
          </a:p>
          <a:p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го	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имя</a:t>
            </a: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175447" cy="1749872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4000"/>
              </a:lnSpc>
              <a:spcBef>
                <a:spcPts val="0"/>
              </a:spcBef>
            </a:pPr>
            <a:endParaRPr lang="ru-RU" sz="5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4000"/>
              </a:lnSpc>
              <a:spcBef>
                <a:spcPts val="0"/>
              </a:spcBef>
            </a:pPr>
            <a:endParaRPr lang="ru-RU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4000"/>
              </a:lnSpc>
              <a:spcBef>
                <a:spcPts val="0"/>
              </a:spcBef>
            </a:pPr>
            <a:endParaRPr lang="ru-RU" sz="5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4000"/>
              </a:lnSpc>
              <a:spcBef>
                <a:spcPts val="0"/>
              </a:spcBef>
            </a:pPr>
            <a:endParaRPr lang="ru-RU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4000"/>
              </a:lnSpc>
              <a:spcBef>
                <a:spcPts val="0"/>
              </a:spcBef>
            </a:pPr>
            <a:endParaRPr lang="ru-RU" sz="5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5500" dirty="0">
                <a:latin typeface="Arial" panose="020B0604020202020204" pitchFamily="34" charset="0"/>
                <a:cs typeface="Arial" panose="020B0604020202020204" pitchFamily="34" charset="0"/>
              </a:rPr>
              <a:t>мансийском языке принадлежность выражается при помощи </a:t>
            </a:r>
            <a:r>
              <a:rPr lang="ru-RU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местоимений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5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мой</a:t>
            </a:r>
            <a:r>
              <a:rPr lang="ru-RU" sz="5500" i="1" dirty="0">
                <a:latin typeface="Arial" panose="020B0604020202020204" pitchFamily="34" charset="0"/>
                <a:cs typeface="Arial" panose="020B0604020202020204" pitchFamily="34" charset="0"/>
              </a:rPr>
              <a:t>, твой, </a:t>
            </a:r>
            <a:r>
              <a:rPr lang="ru-RU" sz="5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его / её</a:t>
            </a:r>
            <a:r>
              <a:rPr lang="ru-RU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которые </a:t>
            </a:r>
            <a:r>
              <a:rPr lang="ru-RU" sz="5500" dirty="0">
                <a:latin typeface="Arial" panose="020B0604020202020204" pitchFamily="34" charset="0"/>
                <a:cs typeface="Arial" panose="020B0604020202020204" pitchFamily="34" charset="0"/>
              </a:rPr>
              <a:t>стоят перед существительным и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5500" dirty="0">
                <a:latin typeface="Arial" panose="020B0604020202020204" pitchFamily="34" charset="0"/>
                <a:cs typeface="Arial" panose="020B0604020202020204" pitchFamily="34" charset="0"/>
              </a:rPr>
              <a:t>при помощи лично-притяжательных суффиксов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90489" y="3789040"/>
            <a:ext cx="4041775" cy="1916998"/>
          </a:xfrm>
        </p:spPr>
        <p:txBody>
          <a:bodyPr/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нам-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</a:t>
            </a:r>
            <a:endParaRPr lang="ru-RU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ӈ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нам-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ын</a:t>
            </a:r>
            <a:endParaRPr lang="ru-RU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нам-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897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340768"/>
            <a:ext cx="7200800" cy="414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Личные местоимения меняют форму существительного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+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   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нам</a:t>
            </a:r>
            <a:r>
              <a:rPr lang="ru-RU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</a:t>
            </a:r>
            <a:endParaRPr lang="ru-RU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оё		          имя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аӈ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+          нам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Ӈ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нам</a:t>
            </a:r>
            <a:r>
              <a:rPr lang="ru-RU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ыН</a:t>
            </a:r>
            <a:endParaRPr lang="ru-RU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твое		          имя</a:t>
            </a:r>
          </a:p>
          <a:p>
            <a:pPr>
              <a:lnSpc>
                <a:spcPct val="130000"/>
              </a:lnSpc>
            </a:pP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ав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+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нам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тав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нам</a:t>
            </a:r>
            <a:r>
              <a:rPr lang="ru-RU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го		           имя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882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96752"/>
            <a:ext cx="7128792" cy="5006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3200" b="1" dirty="0" smtClean="0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ам</a:t>
            </a:r>
            <a:r>
              <a:rPr lang="ru-RU" sz="3200" b="1" dirty="0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			</a:t>
            </a:r>
            <a:r>
              <a:rPr lang="ru-RU" sz="3200" b="1" dirty="0" smtClean="0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наӈ</a:t>
            </a:r>
            <a:r>
              <a:rPr lang="ru-RU" sz="3200" b="1" dirty="0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			</a:t>
            </a:r>
            <a:r>
              <a:rPr lang="ru-RU" sz="3200" b="1" dirty="0" err="1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тав</a:t>
            </a:r>
            <a:endParaRPr lang="ru-RU" sz="3200" dirty="0">
              <a:latin typeface="Arial" panose="020B0604020202020204" pitchFamily="34" charset="0"/>
              <a:ea typeface="Segoe UI Emoji" panose="020B0502040204020203" pitchFamily="34" charset="0"/>
              <a:cs typeface="Arial" panose="020B0604020202020204" pitchFamily="34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3200" dirty="0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 </a:t>
            </a:r>
          </a:p>
          <a:p>
            <a:pPr indent="180340" algn="just">
              <a:lnSpc>
                <a:spcPct val="114000"/>
              </a:lnSpc>
              <a:spcAft>
                <a:spcPts val="0"/>
              </a:spcAft>
            </a:pPr>
            <a:r>
              <a:rPr lang="ru-RU" sz="3200" dirty="0" err="1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а̄сюм</a:t>
            </a:r>
            <a:r>
              <a:rPr lang="ru-RU" sz="3200" dirty="0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		</a:t>
            </a:r>
            <a:r>
              <a:rPr lang="ru-RU" sz="3200" dirty="0" err="1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а̄син</a:t>
            </a:r>
            <a:r>
              <a:rPr lang="ru-RU" sz="3200" dirty="0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			</a:t>
            </a:r>
            <a:r>
              <a:rPr lang="ru-RU" sz="3200" dirty="0" err="1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а̄се</a:t>
            </a:r>
            <a:endParaRPr lang="ru-RU" sz="3200" dirty="0">
              <a:latin typeface="Arial" panose="020B0604020202020204" pitchFamily="34" charset="0"/>
              <a:ea typeface="Segoe UI Emoji" panose="020B0502040204020203" pitchFamily="34" charset="0"/>
              <a:cs typeface="Arial" panose="020B0604020202020204" pitchFamily="34" charset="0"/>
            </a:endParaRPr>
          </a:p>
          <a:p>
            <a:pPr indent="180340" algn="just">
              <a:lnSpc>
                <a:spcPct val="114000"/>
              </a:lnSpc>
              <a:spcAft>
                <a:spcPts val="0"/>
              </a:spcAft>
            </a:pPr>
            <a:r>
              <a:rPr lang="ru-RU" sz="3200" dirty="0" err="1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ся̄нюм</a:t>
            </a:r>
            <a:r>
              <a:rPr lang="ru-RU" sz="3200" dirty="0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		</a:t>
            </a:r>
            <a:r>
              <a:rPr lang="ru-RU" sz="3200" dirty="0" err="1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ся̄нин</a:t>
            </a:r>
            <a:r>
              <a:rPr lang="ru-RU" sz="3200" dirty="0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		</a:t>
            </a:r>
            <a:r>
              <a:rPr lang="ru-RU" sz="3200" dirty="0" err="1" smtClean="0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ся</a:t>
            </a:r>
            <a:r>
              <a:rPr lang="ru-RU" sz="3200" dirty="0" err="1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̄не</a:t>
            </a:r>
            <a:endParaRPr lang="ru-RU" sz="3200" dirty="0">
              <a:latin typeface="Arial" panose="020B0604020202020204" pitchFamily="34" charset="0"/>
              <a:ea typeface="Segoe UI Emoji" panose="020B0502040204020203" pitchFamily="34" charset="0"/>
              <a:cs typeface="Arial" panose="020B0604020202020204" pitchFamily="34" charset="0"/>
            </a:endParaRPr>
          </a:p>
          <a:p>
            <a:pPr indent="180340" algn="just">
              <a:lnSpc>
                <a:spcPct val="114000"/>
              </a:lnSpc>
              <a:spcAft>
                <a:spcPts val="0"/>
              </a:spcAft>
            </a:pPr>
            <a:r>
              <a:rPr lang="ru-RU" sz="3200" dirty="0" err="1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юртум</a:t>
            </a:r>
            <a:r>
              <a:rPr lang="ru-RU" sz="3200" dirty="0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		</a:t>
            </a:r>
            <a:r>
              <a:rPr lang="ru-RU" sz="3200" dirty="0" err="1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юртын</a:t>
            </a:r>
            <a:r>
              <a:rPr lang="ru-RU" sz="3200" dirty="0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		</a:t>
            </a:r>
            <a:r>
              <a:rPr lang="ru-RU" sz="3200" dirty="0" err="1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юртэ</a:t>
            </a:r>
            <a:endParaRPr lang="ru-RU" sz="3200" dirty="0">
              <a:latin typeface="Arial" panose="020B0604020202020204" pitchFamily="34" charset="0"/>
              <a:ea typeface="Segoe UI Emoji" panose="020B0502040204020203" pitchFamily="34" charset="0"/>
              <a:cs typeface="Arial" panose="020B0604020202020204" pitchFamily="34" charset="0"/>
            </a:endParaRPr>
          </a:p>
          <a:p>
            <a:pPr indent="180340" algn="just">
              <a:lnSpc>
                <a:spcPct val="114000"/>
              </a:lnSpc>
              <a:spcAft>
                <a:spcPts val="0"/>
              </a:spcAft>
            </a:pPr>
            <a:r>
              <a:rPr lang="ru-RU" sz="3200" dirty="0" err="1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пы̄гум</a:t>
            </a:r>
            <a:r>
              <a:rPr lang="ru-RU" sz="3200" dirty="0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		</a:t>
            </a:r>
            <a:r>
              <a:rPr lang="ru-RU" sz="3200" dirty="0" err="1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пы̄гин</a:t>
            </a:r>
            <a:r>
              <a:rPr lang="ru-RU" sz="3200" dirty="0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		</a:t>
            </a:r>
            <a:r>
              <a:rPr lang="ru-RU" sz="3200" dirty="0" err="1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пы̄ге</a:t>
            </a:r>
            <a:endParaRPr lang="ru-RU" sz="3200" dirty="0">
              <a:latin typeface="Arial" panose="020B0604020202020204" pitchFamily="34" charset="0"/>
              <a:ea typeface="Segoe UI Emoji" panose="020B0502040204020203" pitchFamily="34" charset="0"/>
              <a:cs typeface="Arial" panose="020B0604020202020204" pitchFamily="34" charset="0"/>
            </a:endParaRPr>
          </a:p>
          <a:p>
            <a:pPr indent="180340" algn="just">
              <a:lnSpc>
                <a:spcPct val="114000"/>
              </a:lnSpc>
              <a:spcAft>
                <a:spcPts val="0"/>
              </a:spcAft>
            </a:pPr>
            <a:r>
              <a:rPr lang="ru-RU" sz="3200" dirty="0" err="1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ха̄пум</a:t>
            </a:r>
            <a:r>
              <a:rPr lang="ru-RU" sz="3200" dirty="0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		</a:t>
            </a:r>
            <a:r>
              <a:rPr lang="ru-RU" sz="3200" dirty="0" err="1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ха̄пын</a:t>
            </a:r>
            <a:r>
              <a:rPr lang="ru-RU" sz="3200" dirty="0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		</a:t>
            </a:r>
            <a:r>
              <a:rPr lang="ru-RU" sz="3200" dirty="0" err="1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ха̄пе</a:t>
            </a:r>
            <a:endParaRPr lang="ru-RU" sz="3200" dirty="0">
              <a:latin typeface="Arial" panose="020B0604020202020204" pitchFamily="34" charset="0"/>
              <a:ea typeface="Segoe UI Emoji" panose="020B0502040204020203" pitchFamily="34" charset="0"/>
              <a:cs typeface="Arial" panose="020B0604020202020204" pitchFamily="34" charset="0"/>
            </a:endParaRPr>
          </a:p>
          <a:p>
            <a:pPr indent="180340" algn="just">
              <a:lnSpc>
                <a:spcPct val="114000"/>
              </a:lnSpc>
              <a:spcAft>
                <a:spcPts val="0"/>
              </a:spcAft>
            </a:pPr>
            <a:r>
              <a:rPr lang="ru-RU" sz="3200" dirty="0" err="1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сун</a:t>
            </a:r>
            <a:r>
              <a:rPr lang="ru-RU" sz="3200" dirty="0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			</a:t>
            </a:r>
            <a:r>
              <a:rPr lang="ru-RU" sz="3200" dirty="0" err="1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сунын</a:t>
            </a:r>
            <a:r>
              <a:rPr lang="ru-RU" sz="3200" dirty="0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		</a:t>
            </a:r>
            <a:r>
              <a:rPr lang="ru-RU" sz="3200" dirty="0" err="1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сунэ</a:t>
            </a:r>
            <a:endParaRPr lang="ru-RU" sz="3200" dirty="0">
              <a:latin typeface="Arial" panose="020B0604020202020204" pitchFamily="34" charset="0"/>
              <a:ea typeface="Segoe UI Emoji" panose="020B0502040204020203" pitchFamily="34" charset="0"/>
              <a:cs typeface="Arial" panose="020B0604020202020204" pitchFamily="34" charset="0"/>
            </a:endParaRPr>
          </a:p>
          <a:p>
            <a:pPr indent="180340" algn="just">
              <a:lnSpc>
                <a:spcPct val="114000"/>
              </a:lnSpc>
              <a:spcAft>
                <a:spcPts val="0"/>
              </a:spcAft>
            </a:pPr>
            <a:r>
              <a:rPr lang="ru-RU" sz="3200" dirty="0" err="1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сымум</a:t>
            </a:r>
            <a:r>
              <a:rPr lang="ru-RU" sz="3200" dirty="0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		</a:t>
            </a:r>
            <a:r>
              <a:rPr lang="ru-RU" sz="3200" dirty="0" err="1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сымын</a:t>
            </a:r>
            <a:r>
              <a:rPr lang="ru-RU" sz="3200" dirty="0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		</a:t>
            </a:r>
            <a:r>
              <a:rPr lang="ru-RU" sz="3200" dirty="0" err="1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сыме</a:t>
            </a:r>
            <a:endParaRPr lang="ru-RU" sz="3200" dirty="0">
              <a:effectLst/>
              <a:latin typeface="Arial" panose="020B0604020202020204" pitchFamily="34" charset="0"/>
              <a:ea typeface="Segoe UI Emoj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74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4639" y="980728"/>
            <a:ext cx="525658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Когда мы знакомимся, мы говорим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30000"/>
              </a:lnSpc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намум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…  </a:t>
            </a:r>
          </a:p>
          <a:p>
            <a:pPr>
              <a:lnSpc>
                <a:spcPct val="130000"/>
              </a:lnSpc>
            </a:pP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Меня зовут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lnSpc>
                <a:spcPct val="130000"/>
              </a:lnSpc>
            </a:pP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Наӈ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намын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ма̄ныр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</a:p>
          <a:p>
            <a:pPr>
              <a:lnSpc>
                <a:spcPct val="130000"/>
              </a:lnSpc>
            </a:pP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Как тебя зовут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30000"/>
              </a:lnSpc>
            </a:pP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наме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ма̄ныр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Как его зовут?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692696"/>
            <a:ext cx="1563621" cy="20848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2734" t="50002" r="4737" b="8749"/>
          <a:stretch/>
        </p:blipFill>
        <p:spPr>
          <a:xfrm>
            <a:off x="3589614" y="2547652"/>
            <a:ext cx="1728193" cy="20367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563" y="3569416"/>
            <a:ext cx="1658256" cy="20850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4566" y="5013176"/>
            <a:ext cx="917279" cy="49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68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24744"/>
            <a:ext cx="6048672" cy="47294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3356992"/>
            <a:ext cx="719390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80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476672"/>
            <a:ext cx="6198157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27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5688632" cy="556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Пася! </a:t>
            </a:r>
          </a:p>
          <a:p>
            <a:pPr>
              <a:lnSpc>
                <a:spcPct val="114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Пася!</a:t>
            </a:r>
          </a:p>
          <a:p>
            <a:pPr>
              <a:lnSpc>
                <a:spcPct val="114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намум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Наӈ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намын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ма̄ныр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14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намум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Егор.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ме̄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чик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о̄ньсе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̄гум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Наӈ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ме̄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чик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о̄ньсе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̄гын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14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ме̄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чик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о̄ньсе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̄гум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Тав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ме̄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чик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о̄ньси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14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Тав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ме̄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чик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о̄ньси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14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ме̄чикум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вос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ёнги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Ёмас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Ёнгимен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Ёнгимен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lnSpc>
                <a:spcPct val="114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О̄с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ёмас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о̄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лэ̄н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О̄с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ёмас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о̄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лэ̄н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Егор.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744890"/>
            <a:ext cx="692359" cy="15519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2495700"/>
            <a:ext cx="720080" cy="7637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31923"/>
          <a:stretch/>
        </p:blipFill>
        <p:spPr>
          <a:xfrm>
            <a:off x="7380312" y="3068960"/>
            <a:ext cx="679798" cy="16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45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6840760" cy="586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  <a:r>
              <a:rPr lang="ru-RU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8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о̄ньс</a:t>
            </a:r>
            <a:r>
              <a:rPr lang="ru-RU" sz="28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̄     </a:t>
            </a:r>
            <a:r>
              <a:rPr lang="ru-RU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</a:p>
          <a:p>
            <a:pPr algn="ctr"/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ru-RU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киты </a:t>
            </a:r>
            <a:r>
              <a:rPr lang="ru-RU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i="1" dirty="0" smtClean="0">
              <a:solidFill>
                <a:srgbClr val="FF0000"/>
              </a:solidFill>
              <a:latin typeface="Arial Black" panose="020B0A04020102020204" pitchFamily="34" charset="0"/>
              <a:ea typeface="PT Serif" panose="020A0603040505020204" pitchFamily="18" charset="-52"/>
              <a:cs typeface="Arial" panose="020B0604020202020204" pitchFamily="34" charset="0"/>
            </a:endParaRP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+mj-lt"/>
                <a:ea typeface="PT Serif" panose="020A0603040505020204" pitchFamily="18" charset="-52"/>
                <a:cs typeface="Arial" panose="020B0604020202020204" pitchFamily="34" charset="0"/>
              </a:rPr>
              <a:t>г  или  х    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+mj-lt"/>
                <a:ea typeface="PT Serif" panose="020A0603040505020204" pitchFamily="18" charset="-52"/>
                <a:cs typeface="Arial" panose="020B0604020202020204" pitchFamily="34" charset="0"/>
              </a:rPr>
              <a:t>г или й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 произношении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изменяется в позиции: </a:t>
            </a:r>
          </a:p>
          <a:p>
            <a:pPr>
              <a:lnSpc>
                <a:spcPct val="130000"/>
              </a:lnSpc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двумя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гласными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конце слова.</a:t>
            </a:r>
          </a:p>
          <a:p>
            <a:endParaRPr lang="ru-RU" dirty="0"/>
          </a:p>
        </p:txBody>
      </p:sp>
      <p:sp>
        <p:nvSpPr>
          <p:cNvPr id="3" name="Минус 2"/>
          <p:cNvSpPr/>
          <p:nvPr/>
        </p:nvSpPr>
        <p:spPr>
          <a:xfrm>
            <a:off x="5148064" y="1556792"/>
            <a:ext cx="360040" cy="72008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790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96752"/>
            <a:ext cx="7704856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Мансийский звук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отличается от русского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3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больше похож на украинский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(А.Н.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Баландин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Сравни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ага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[ а х а ] 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акваг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[ а к в а х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]  </a:t>
            </a:r>
          </a:p>
          <a:p>
            <a:pPr>
              <a:lnSpc>
                <a:spcPct val="130000"/>
              </a:lnSpc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сься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̄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яны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̄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865728" y="4437112"/>
            <a:ext cx="1195969" cy="5040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339752" y="5212214"/>
            <a:ext cx="1584176" cy="1440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65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12" b="94751" l="909" r="78864">
                        <a14:foregroundMark x1="17000" y1="41650" x2="11727" y2="42059"/>
                        <a14:foregroundMark x1="10818" y1="39809" x2="7682" y2="42331"/>
                        <a14:backgroundMark x1="38227" y1="51466" x2="38227" y2="59509"/>
                        <a14:backgroundMark x1="39182" y1="52011" x2="26409" y2="92434"/>
                        <a14:backgroundMark x1="10818" y1="39536" x2="11182" y2="3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649"/>
          <a:stretch/>
        </p:blipFill>
        <p:spPr>
          <a:xfrm>
            <a:off x="28320" y="116632"/>
            <a:ext cx="9115680" cy="6878387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427984" y="1052736"/>
            <a:ext cx="4392488" cy="48245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err="1" smtClean="0">
                <a:latin typeface="Arial Black" panose="020B0A04020102020204" pitchFamily="34" charset="0"/>
              </a:rPr>
              <a:t>Паща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о̄лэ̄н</a:t>
            </a:r>
            <a:r>
              <a:rPr lang="ru-RU" dirty="0" smtClean="0">
                <a:latin typeface="Arial Black" panose="020B0A04020102020204" pitchFamily="34" charset="0"/>
              </a:rPr>
              <a:t>!</a:t>
            </a:r>
            <a:endParaRPr lang="ru-RU" sz="2800" dirty="0" smtClean="0">
              <a:latin typeface="Arial Black" panose="020B0A040201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800" dirty="0" smtClean="0">
              <a:latin typeface="Arial Black" panose="020B0A040201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Ам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намум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2800" dirty="0" smtClean="0">
                <a:latin typeface="Arial Black" panose="020B0A04020102020204" pitchFamily="34" charset="0"/>
              </a:rPr>
              <a:t>Майя </a:t>
            </a:r>
            <a:r>
              <a:rPr lang="ru-RU" sz="2800" dirty="0" err="1" smtClean="0">
                <a:latin typeface="Arial Black" panose="020B0A04020102020204" pitchFamily="34" charset="0"/>
              </a:rPr>
              <a:t>Шесталова</a:t>
            </a:r>
            <a:r>
              <a:rPr lang="ru-RU" sz="2800" dirty="0" smtClean="0">
                <a:latin typeface="Arial Black" panose="020B0A04020102020204" pitchFamily="34" charset="0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endParaRPr lang="ru-RU" dirty="0" smtClean="0">
              <a:latin typeface="Arial Black" panose="020B0A040201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Ма̄н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анумн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ёт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ма̄ньси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ла̄тыӈ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по̄тыртаӈкве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патэ̄в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Font typeface="Arial" pitchFamily="34" charset="0"/>
              <a:buNone/>
            </a:pP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84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:cover/>
      </p:transition>
    </mc:Choice>
    <mc:Fallback xmlns="">
      <p:transition spd="slow">
        <p:cover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208912" cy="617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3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 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всегда </a:t>
            </a:r>
            <a:r>
              <a:rPr lang="ru-RU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звучит как </a:t>
            </a:r>
            <a:r>
              <a:rPr lang="ru-RU" sz="2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			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30000"/>
              </a:lnSpc>
              <a:spcAft>
                <a:spcPts val="0"/>
              </a:spcAft>
            </a:pPr>
            <a:r>
              <a:rPr lang="ru-RU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sz="2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		</a:t>
            </a:r>
            <a:r>
              <a:rPr lang="ru-RU" sz="28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ru-RU" sz="2400" i="1" u="sng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а̄</a:t>
            </a:r>
            <a:r>
              <a:rPr lang="ru-RU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</a:t>
            </a:r>
            <a:r>
              <a:rPr lang="ru-RU" sz="2400" i="1" u="sng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 </a:t>
            </a:r>
            <a:r>
              <a:rPr lang="ru-RU" sz="2400" u="sng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аа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й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]  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'девочка‘				</a:t>
            </a:r>
            <a:r>
              <a:rPr lang="ru-RU" sz="28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й</a:t>
            </a:r>
            <a:endParaRPr lang="ru-RU" sz="2800" b="1" i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lang="ru-RU" sz="2400" i="1" u="sng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ы̄</a:t>
            </a:r>
            <a:r>
              <a:rPr lang="ru-RU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рись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 п' и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й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 и  щ]  'мальчик‘</a:t>
            </a:r>
          </a:p>
          <a:p>
            <a:pPr indent="180340" algn="just">
              <a:lnSpc>
                <a:spcPct val="130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  <a:endParaRPr lang="ru-RU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80340" algn="just">
              <a:lnSpc>
                <a:spcPct val="130000"/>
              </a:lnSpc>
              <a:spcAft>
                <a:spcPts val="0"/>
              </a:spcAft>
            </a:pP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Е.И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Ромбандеева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обозначает </a:t>
            </a:r>
            <a:r>
              <a:rPr lang="ru-RU" sz="2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как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-гамма или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 й ].</a:t>
            </a:r>
          </a:p>
          <a:p>
            <a:pPr indent="180340" algn="just">
              <a:lnSpc>
                <a:spcPct val="130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</a:p>
          <a:p>
            <a:pPr indent="180340" algn="just">
              <a:lnSpc>
                <a:spcPct val="130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произношении </a:t>
            </a:r>
            <a:r>
              <a:rPr lang="ru-RU" sz="2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как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 сливается с предыдущим долгим гласным звуком и становится 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сверхкратким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80340" algn="ctr">
              <a:lnSpc>
                <a:spcPct val="130000"/>
              </a:lnSpc>
              <a:spcAft>
                <a:spcPts val="0"/>
              </a:spcAft>
            </a:pP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алма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е̄</a:t>
            </a:r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 </a:t>
            </a:r>
            <a:r>
              <a:rPr lang="ru-RU" sz="2400" b="1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 а л м а ее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 м ]</a:t>
            </a:r>
          </a:p>
          <a:p>
            <a:pPr indent="180340" algn="ctr">
              <a:lnSpc>
                <a:spcPct val="130000"/>
              </a:lnSpc>
              <a:spcAft>
                <a:spcPts val="0"/>
              </a:spcAft>
            </a:pP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масап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е̄</a:t>
            </a:r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 </a:t>
            </a:r>
            <a:r>
              <a:rPr lang="ru-RU" sz="2400" b="1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 м а с а п ее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 м ]</a:t>
            </a:r>
          </a:p>
          <a:p>
            <a:pPr indent="180340" algn="ctr">
              <a:lnSpc>
                <a:spcPct val="130000"/>
              </a:lnSpc>
              <a:spcAft>
                <a:spcPts val="0"/>
              </a:spcAft>
            </a:pP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сув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а̄</a:t>
            </a:r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 </a:t>
            </a:r>
            <a:r>
              <a:rPr lang="ru-RU" sz="2400" b="1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 с у в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аа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 м ] 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6444208" y="1052736"/>
            <a:ext cx="432048" cy="2880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6372200" y="1556792"/>
            <a:ext cx="432048" cy="2880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859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980729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диалоге мы встретили глагол, который тоже менял свою форму после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местоимений</a:t>
            </a:r>
          </a:p>
          <a:p>
            <a:pPr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о̄ньсюӈкве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ам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о̄ньсе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̄гум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о̄ньс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е̄г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</a:t>
            </a:r>
          </a:p>
          <a:p>
            <a:pPr>
              <a:lnSpc>
                <a:spcPct val="150000"/>
              </a:lnSpc>
            </a:pP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наӈ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о̄ньсе̄гын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о̄ньс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е̄г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ын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 	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тав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о̄ньси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̄ньс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2823948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6336704" cy="577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Кати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Палюм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тай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лӯпта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30000"/>
              </a:lnSpc>
            </a:pP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Самагум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тай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на̄й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са̄ныг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30000"/>
              </a:lnSpc>
            </a:pP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Сӯпум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тай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па̄суп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30000"/>
              </a:lnSpc>
            </a:pP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Не̄лмум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тай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корпин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30000"/>
              </a:lnSpc>
            </a:pP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Ка̄тагум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тай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а̄рась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хилнэ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ма̄нтыг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30000"/>
              </a:lnSpc>
            </a:pP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Ла̄глагум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тай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сапыг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30000"/>
              </a:lnSpc>
            </a:pP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Лэ̄гум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тай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са̄йт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30000"/>
              </a:lnSpc>
            </a:pP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Сысум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та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пӯтйӣв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        </a:t>
            </a:r>
            <a:r>
              <a:rPr lang="ru-RU" dirty="0"/>
              <a:t>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06441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305342"/>
            <a:ext cx="7920880" cy="373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Наӈ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ма̄ныр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ва̄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регын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? 	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рупитэ̄гум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Наӈ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ловиньтэ̄гын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ловиньтэ̄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гум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Наӈ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хунтлэ̄гын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хунтлэ̄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гум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Наӈ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о̄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лэ̄гын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тыт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̄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лэ̄гум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Наӈ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о̄ньсе̄гын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о̄ньсе̄гум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Наӈ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хансэ̄гын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хансэ̄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гум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Наӈ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потыртэ̄гын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потыртэ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̄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гум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719494"/>
            <a:ext cx="1261981" cy="29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45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980728"/>
            <a:ext cx="6149184" cy="58169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Мы можем построить 10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предложений 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рассказать о своих друзьях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намум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Оля.</a:t>
            </a:r>
          </a:p>
          <a:p>
            <a:pPr marL="457200" indent="-457200">
              <a:buAutoNum type="arabicPeriod"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юрта̄гум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наме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Настя.</a:t>
            </a:r>
          </a:p>
          <a:p>
            <a:pPr marL="457200" indent="-457200">
              <a:buAutoNum type="arabicPeriod"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ёмас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юрта̄ги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о̄ньсе̄гум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Ты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а̄гирись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Тав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наме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Рита.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Тыи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пы̄грись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наме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Егор.</a:t>
            </a:r>
          </a:p>
          <a:p>
            <a:pPr marL="457200" indent="-457200">
              <a:buAutoNum type="arabicPeriod"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юртпы̄г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о̄ньсе̄гум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юртпы̄гум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наме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Рома.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Рома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ёмас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юртпы̄г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AutoNum type="arabicPeriod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437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772816"/>
            <a:ext cx="6912768" cy="2277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Анумн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хунтлэ̄н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Слушай меня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Ты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сирыл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ва̄рен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Повторяй (также делай).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Анумн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ла̄вен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Отвечай (скажи мне).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Ёмасякве̄г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сунсэ̄н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Внимательно смотри.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778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052736"/>
            <a:ext cx="49502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Мы можем построить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диалог.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намум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Оля.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Наӈ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намын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ма̄ныр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намум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Лёша.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Тыи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наӈ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юртпы̄гын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юртпы̄гум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наме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ма̄ныр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наме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Степа.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ёмас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пы̄грись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59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548680"/>
            <a:ext cx="67687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Подведём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итоги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урока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Мы знаем, что в мансийском языке нет грамматического рода.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Мы знаем особенность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мансийской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и в каких случаях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г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читается и произносится как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Мы можем знакомиться, вступать в диалог и рассказывать о своих друзьях.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Мы можем построить 10 простых предложений и создать небольшой текст.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нас получается думать и говорить на мансийском языке!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Выполняйте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домашние задания, и мы вас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ждём </a:t>
            </a:r>
            <a:r>
              <a:rPr lang="ru-RU" sz="200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уроке!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̄с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ёмас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о̄лэ̄н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022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60621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dirty="0"/>
              <a:t>Сегодня мы узнаем:</a:t>
            </a:r>
          </a:p>
          <a:p>
            <a:pPr marL="0" lvl="0" indent="0"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lvl="0"/>
            <a:r>
              <a:rPr lang="ru-RU" dirty="0"/>
              <a:t>как рассказать о малой родине, где ты родился, где живёшь;</a:t>
            </a:r>
          </a:p>
          <a:p>
            <a:pPr lvl="0"/>
            <a:r>
              <a:rPr lang="ru-RU" dirty="0"/>
              <a:t>как задавать вопросы, как строится вопросительное предложение и как строятся утвердительные и отрицательные предложения;</a:t>
            </a:r>
          </a:p>
          <a:p>
            <a:pPr lvl="0"/>
            <a:r>
              <a:rPr lang="ru-RU" dirty="0"/>
              <a:t>третью особенную букву мансийского алфавита.</a:t>
            </a:r>
          </a:p>
          <a:p>
            <a:r>
              <a:rPr lang="ru-RU" dirty="0"/>
              <a:t>Научимся:</a:t>
            </a:r>
          </a:p>
          <a:p>
            <a:pPr lvl="0"/>
            <a:r>
              <a:rPr lang="ru-RU" dirty="0"/>
              <a:t>вступать в диалог при знакомстве, задавать вопросы и отвечать утвердительными или отрицательными фразами;</a:t>
            </a:r>
          </a:p>
          <a:p>
            <a:pPr lvl="0"/>
            <a:r>
              <a:rPr lang="ru-RU" dirty="0"/>
              <a:t>выучим важные фразы для рассказа о себе. </a:t>
            </a:r>
          </a:p>
          <a:p>
            <a:r>
              <a:rPr lang="ru-RU" dirty="0"/>
              <a:t>Сделаем попытку преодолеть треть трудность в чтении и произношении мансийских слов, написание которых отличается от произношения.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УРОК 3.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8" t="33839" r="36069" b="32323"/>
          <a:stretch/>
        </p:blipFill>
        <p:spPr bwMode="auto">
          <a:xfrm>
            <a:off x="6166520" y="0"/>
            <a:ext cx="2520280" cy="176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69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81823"/>
            <a:ext cx="4752528" cy="35119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endParaRPr lang="ru-RU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Ты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а̄гирись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Тав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наме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Татья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	     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Ты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пы̄грись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Тав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наме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Еня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55"/>
          <a:stretch/>
        </p:blipFill>
        <p:spPr bwMode="auto">
          <a:xfrm>
            <a:off x="5508104" y="1541304"/>
            <a:ext cx="1728192" cy="173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21961"/>
            <a:ext cx="1947419" cy="187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27606"/>
            <a:ext cx="89289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Ты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ам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нё̄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тмил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хо̄тпам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230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043608" y="692696"/>
            <a:ext cx="73448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нужно запомнить!</a:t>
            </a:r>
          </a:p>
          <a:p>
            <a:pPr>
              <a:lnSpc>
                <a:spcPct val="13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Особенность грамматики: в мансийском языке грамматического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рода нет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12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043608" y="692696"/>
            <a:ext cx="73448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нужно запомнить!</a:t>
            </a:r>
          </a:p>
          <a:p>
            <a:pPr>
              <a:lnSpc>
                <a:spcPct val="13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Особенность грамматики: в мансийском языке грамматического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рода нет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2564904"/>
            <a:ext cx="7416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		</a:t>
            </a:r>
            <a:r>
              <a:rPr lang="ru-RU" sz="2400" dirty="0" smtClean="0">
                <a:latin typeface="Arial Black" panose="020B0A04020102020204" pitchFamily="34" charset="0"/>
              </a:rPr>
              <a:t>	(его имя)  Егор</a:t>
            </a:r>
            <a:endParaRPr lang="ru-RU" sz="2400" dirty="0">
              <a:latin typeface="Arial Black" panose="020B0A04020102020204" pitchFamily="34" charset="0"/>
            </a:endParaRPr>
          </a:p>
          <a:p>
            <a:r>
              <a:rPr lang="ru-RU" sz="2400" dirty="0" err="1" smtClean="0">
                <a:latin typeface="Arial Black" panose="020B0A04020102020204" pitchFamily="34" charset="0"/>
              </a:rPr>
              <a:t>Тав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наме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latin typeface="Arial Black" panose="020B0A04020102020204" pitchFamily="34" charset="0"/>
              </a:rPr>
              <a:t>			</a:t>
            </a:r>
            <a:endParaRPr lang="ru-RU" sz="2400" dirty="0">
              <a:latin typeface="Arial Black" panose="020B0A04020102020204" pitchFamily="34" charset="0"/>
            </a:endParaRPr>
          </a:p>
          <a:p>
            <a:r>
              <a:rPr lang="ru-RU" sz="2400" dirty="0">
                <a:latin typeface="Arial Black" panose="020B0A04020102020204" pitchFamily="34" charset="0"/>
              </a:rPr>
              <a:t>			(</a:t>
            </a:r>
            <a:r>
              <a:rPr lang="ru-RU" sz="2400" dirty="0" smtClean="0">
                <a:latin typeface="Arial Black" panose="020B0A04020102020204" pitchFamily="34" charset="0"/>
              </a:rPr>
              <a:t>её имя)	Настя</a:t>
            </a:r>
            <a:endParaRPr lang="ru-RU" sz="2400" dirty="0">
              <a:latin typeface="Arial Black" panose="020B0A04020102020204" pitchFamily="34" charset="0"/>
            </a:endParaRPr>
          </a:p>
          <a:p>
            <a:endParaRPr lang="ru-RU" sz="2400" dirty="0">
              <a:latin typeface="Arial Black" panose="020B0A04020102020204" pitchFamily="34" charset="0"/>
            </a:endParaRPr>
          </a:p>
          <a:p>
            <a:endParaRPr lang="ru-RU" sz="2400" dirty="0">
              <a:latin typeface="Arial Black" panose="020B0A04020102020204" pitchFamily="34" charset="0"/>
            </a:endParaRPr>
          </a:p>
          <a:p>
            <a:r>
              <a:rPr lang="ru-RU" sz="2400" dirty="0">
                <a:latin typeface="Arial Black" panose="020B0A04020102020204" pitchFamily="34" charset="0"/>
              </a:rPr>
              <a:t>				  </a:t>
            </a:r>
            <a:r>
              <a:rPr lang="ru-RU" sz="2400" dirty="0" smtClean="0">
                <a:latin typeface="Arial Black" panose="020B0A04020102020204" pitchFamily="34" charset="0"/>
              </a:rPr>
              <a:t>							</a:t>
            </a:r>
            <a:r>
              <a:rPr lang="ru-RU" sz="2400" dirty="0" err="1" smtClean="0">
                <a:latin typeface="Arial Black" panose="020B0A04020102020204" pitchFamily="34" charset="0"/>
              </a:rPr>
              <a:t>а</a:t>
            </a:r>
            <a:r>
              <a:rPr lang="ru-RU" sz="2400" dirty="0" err="1">
                <a:latin typeface="Arial Black" panose="020B0A04020102020204" pitchFamily="34" charset="0"/>
              </a:rPr>
              <a:t>̄</a:t>
            </a:r>
            <a:r>
              <a:rPr lang="ru-RU" sz="2400" dirty="0" err="1" smtClean="0">
                <a:latin typeface="Arial Black" panose="020B0A04020102020204" pitchFamily="34" charset="0"/>
              </a:rPr>
              <a:t>гирись</a:t>
            </a:r>
            <a:endParaRPr lang="ru-RU" sz="2400" dirty="0">
              <a:latin typeface="Arial Black" panose="020B0A04020102020204" pitchFamily="34" charset="0"/>
            </a:endParaRPr>
          </a:p>
          <a:p>
            <a:r>
              <a:rPr lang="ru-RU" sz="2400" dirty="0" err="1">
                <a:latin typeface="Arial Black" panose="020B0A04020102020204" pitchFamily="34" charset="0"/>
              </a:rPr>
              <a:t>Тав</a:t>
            </a:r>
            <a:r>
              <a:rPr lang="ru-RU" sz="2400" dirty="0">
                <a:latin typeface="Arial Black" panose="020B0A04020102020204" pitchFamily="34" charset="0"/>
              </a:rPr>
              <a:t>	</a:t>
            </a:r>
            <a:r>
              <a:rPr lang="ru-RU" sz="2400" dirty="0" err="1" smtClean="0">
                <a:latin typeface="Arial Black" panose="020B0A04020102020204" pitchFamily="34" charset="0"/>
              </a:rPr>
              <a:t>ёмас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endParaRPr lang="ru-RU" sz="2400" dirty="0">
              <a:latin typeface="Arial Black" panose="020B0A04020102020204" pitchFamily="34" charset="0"/>
            </a:endParaRPr>
          </a:p>
          <a:p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(он, она) хорошая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>
                <a:latin typeface="Arial Black" panose="020B0A04020102020204" pitchFamily="34" charset="0"/>
              </a:rPr>
              <a:t>			</a:t>
            </a:r>
            <a:r>
              <a:rPr lang="ru-RU" sz="2400" dirty="0" smtClean="0">
                <a:latin typeface="Arial Black" panose="020B0A04020102020204" pitchFamily="34" charset="0"/>
              </a:rPr>
              <a:t>		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хороший</a:t>
            </a:r>
            <a:r>
              <a:rPr lang="ru-RU" sz="2400" dirty="0" smtClean="0">
                <a:latin typeface="Arial Black" panose="020B0A04020102020204" pitchFamily="34" charset="0"/>
              </a:rPr>
              <a:t>		</a:t>
            </a:r>
            <a:r>
              <a:rPr lang="ru-RU" sz="2400" dirty="0" err="1" smtClean="0">
                <a:latin typeface="Arial Black" panose="020B0A04020102020204" pitchFamily="34" charset="0"/>
              </a:rPr>
              <a:t>пы̄грись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3275856" y="2852936"/>
            <a:ext cx="648072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545266" y="5085184"/>
            <a:ext cx="117075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697666" y="5525616"/>
            <a:ext cx="1162366" cy="4956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347864" y="3293368"/>
            <a:ext cx="720080" cy="2289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961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483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340768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Тыи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а̄гирись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 Это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девочка.		</a:t>
            </a:r>
          </a:p>
          <a:p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наме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Татья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Её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имя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Татья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/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её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зовутТатья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		</a:t>
            </a:r>
          </a:p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Тав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ёмас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нё̄тнэ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хо̄тпа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 	Она хороший помощник.</a:t>
            </a:r>
          </a:p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Татья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ёмас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а̄гирись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		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Татья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хорошая девочка.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Тыи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пы̄грись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		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мальчик.</a:t>
            </a:r>
          </a:p>
          <a:p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наме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 		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Его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имя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/ его зовут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ёмас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нё̄тнэ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хо̄тпа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 	Он хороший помощник.</a:t>
            </a:r>
          </a:p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ёмас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пы̄грись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		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хороший мальчик.</a:t>
            </a: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0" y="908720"/>
            <a:ext cx="1001851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-5524" t="-5285" r="5524" b="22765"/>
          <a:stretch/>
        </p:blipFill>
        <p:spPr>
          <a:xfrm>
            <a:off x="635328" y="3400683"/>
            <a:ext cx="903709" cy="203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9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72817"/>
            <a:ext cx="6102424" cy="32316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нам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нам</a:t>
            </a:r>
            <a:r>
              <a:rPr lang="ru-RU" sz="3600" dirty="0" err="1">
                <a:ln>
                  <a:solidFill>
                    <a:srgbClr val="FF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3600" dirty="0">
              <a:ln>
                <a:solidFill>
                  <a:srgbClr val="FF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тав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пы̄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- его сын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тав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а̄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ги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её дочь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тав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наме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- его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/ её имя</a:t>
            </a:r>
          </a:p>
        </p:txBody>
      </p:sp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9" t="15961" r="34686" b="18953"/>
          <a:stretch>
            <a:fillRect/>
          </a:stretch>
        </p:blipFill>
        <p:spPr bwMode="auto">
          <a:xfrm>
            <a:off x="6910852" y="980728"/>
            <a:ext cx="1205646" cy="278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69280" t="25845" r="8754" b="19880"/>
          <a:stretch/>
        </p:blipFill>
        <p:spPr>
          <a:xfrm>
            <a:off x="7668344" y="4221088"/>
            <a:ext cx="936104" cy="15121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42220" t="25868" r="37514" b="12048"/>
          <a:stretch/>
        </p:blipFill>
        <p:spPr>
          <a:xfrm>
            <a:off x="6425952" y="4113075"/>
            <a:ext cx="864096" cy="1728193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2411760" y="2132856"/>
            <a:ext cx="115212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6313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2510</TotalTime>
  <Words>621</Words>
  <Application>Microsoft Office PowerPoint</Application>
  <PresentationFormat>Экран (4:3)</PresentationFormat>
  <Paragraphs>223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Microsoft YaHei</vt:lpstr>
      <vt:lpstr>Arial</vt:lpstr>
      <vt:lpstr>Arial Black</vt:lpstr>
      <vt:lpstr>Bookman Old Style</vt:lpstr>
      <vt:lpstr>Calibri</vt:lpstr>
      <vt:lpstr>PT Serif</vt:lpstr>
      <vt:lpstr>Segoe UI Emoji</vt:lpstr>
      <vt:lpstr>Times New Roman</vt:lpstr>
      <vt:lpstr>Wingdings</vt:lpstr>
      <vt:lpstr>Тема Office</vt:lpstr>
      <vt:lpstr>Презентация PowerPoint</vt:lpstr>
      <vt:lpstr>Презентация PowerPoint</vt:lpstr>
      <vt:lpstr>УРОК 3.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принадлежность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Майя</dc:creator>
  <cp:lastModifiedBy>Acer</cp:lastModifiedBy>
  <cp:revision>298</cp:revision>
  <dcterms:created xsi:type="dcterms:W3CDTF">2021-01-03T16:43:25Z</dcterms:created>
  <dcterms:modified xsi:type="dcterms:W3CDTF">2021-12-23T16:31:24Z</dcterms:modified>
</cp:coreProperties>
</file>