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3" r:id="rId15"/>
    <p:sldId id="271" r:id="rId16"/>
    <p:sldId id="272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777777"/>
    <a:srgbClr val="FFFFFF"/>
    <a:srgbClr val="F5800B"/>
    <a:srgbClr val="006600"/>
    <a:srgbClr val="00E668"/>
    <a:srgbClr val="003DB8"/>
    <a:srgbClr val="335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37D7-6601-45E2-AD35-9D244FE13C1E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16C04EB-B474-40FD-93D5-468333265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DB79F-3C46-4106-85E0-D3A5871B07E5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EFDB3-E004-4F6F-B3F0-ABF95EE0A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64B8-CE76-48FB-A435-0A39CAE19A49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EF3F9-7693-425E-99C1-919C36D59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06532-9EEA-49F7-BED8-69D0B9661F64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D5EA-8932-4120-9A9D-FA8742CF9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C0FFC-C909-4744-BC37-1B0292B4FD1B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57D5D-8401-4A26-A2BB-E11CA5438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7BCE4-ABE7-45DE-8CB8-2B7073FA1DE5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3680F-DECB-4045-BE1B-EAC742773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508BF-2D2B-4228-9600-B99258D1D1DC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1DC5B-4B63-445B-85D3-26ECAB408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848BA-43A0-4739-A754-6E74CFF478FD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F76B1-36EB-4F5A-B901-864724B80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C355D-E870-4626-A77F-46FF276713D1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CF3F0-9A7E-4138-883F-BF18862776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87B2-671C-44AA-AFD0-CBCA55D37D58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6CC2E-FFF0-4851-93B6-D5236B4CA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1BC2E-4BF7-496C-B31C-1A79804FD707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47C3E-74C4-4A9B-BD14-B7C89C85C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9F72268-EED6-4780-8F0D-1E0C44A44690}" type="datetimeFigureOut">
              <a:rPr lang="ru-RU"/>
              <a:pPr>
                <a:defRPr/>
              </a:pPr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1877BD2-E73B-4F5D-A579-7D12C0FFF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9" r:id="rId2"/>
    <p:sldLayoutId id="2147483697" r:id="rId3"/>
    <p:sldLayoutId id="2147483690" r:id="rId4"/>
    <p:sldLayoutId id="2147483691" r:id="rId5"/>
    <p:sldLayoutId id="2147483692" r:id="rId6"/>
    <p:sldLayoutId id="2147483693" r:id="rId7"/>
    <p:sldLayoutId id="2147483698" r:id="rId8"/>
    <p:sldLayoutId id="2147483699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ru-RU" smtClean="0"/>
              <a:t>Цвет.</a:t>
            </a:r>
            <a:br>
              <a:rPr lang="ru-RU" smtClean="0"/>
            </a:br>
            <a:r>
              <a:rPr lang="ru-RU" smtClean="0"/>
              <a:t>Основы цветоведения</a:t>
            </a:r>
          </a:p>
        </p:txBody>
      </p:sp>
      <p:pic>
        <p:nvPicPr>
          <p:cNvPr id="4" name="Рисунок 3" descr="gete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29256" y="3214686"/>
            <a:ext cx="2981325" cy="2857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5715000"/>
            <a:ext cx="8786812" cy="909638"/>
          </a:xfrm>
        </p:spPr>
        <p:txBody>
          <a:bodyPr/>
          <a:lstStyle/>
          <a:p>
            <a:pPr eaLnBrk="1" hangingPunct="1"/>
            <a:r>
              <a:rPr lang="ru-RU" smtClean="0">
                <a:latin typeface="Century Schoolbook" pitchFamily="18" charset="0"/>
              </a:rPr>
              <a:t>Колорит – это система соотношений цветовых тонов и их оттенков, образующих определённое единство</a:t>
            </a:r>
          </a:p>
          <a:p>
            <a:pPr eaLnBrk="1" hangingPunct="1"/>
            <a:endParaRPr lang="ru-RU" smtClean="0"/>
          </a:p>
        </p:txBody>
      </p:sp>
      <p:pic>
        <p:nvPicPr>
          <p:cNvPr id="23555" name="Picture 7" descr="picture05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714375"/>
            <a:ext cx="8580438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характеристики цвета</a:t>
            </a:r>
          </a:p>
        </p:txBody>
      </p:sp>
      <p:pic>
        <p:nvPicPr>
          <p:cNvPr id="24578" name="Picture 4" descr="св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4050" y="1785938"/>
            <a:ext cx="251936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6" descr="то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" y="1785938"/>
            <a:ext cx="2436812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7" descr="тень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13" y="1785938"/>
            <a:ext cx="2663825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989013" y="1368425"/>
            <a:ext cx="172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Светлота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275013" y="1354138"/>
            <a:ext cx="2428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Цветовой тон</a:t>
            </a:r>
          </a:p>
        </p:txBody>
      </p:sp>
      <p:sp>
        <p:nvSpPr>
          <p:cNvPr id="24583" name="Text Box 14"/>
          <p:cNvSpPr txBox="1">
            <a:spLocks noChangeArrowheads="1"/>
          </p:cNvSpPr>
          <p:nvPr/>
        </p:nvSpPr>
        <p:spPr bwMode="auto">
          <a:xfrm>
            <a:off x="6197600" y="1373188"/>
            <a:ext cx="1963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5846763" y="1373188"/>
            <a:ext cx="2963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Насыщенность цвета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571875" y="5715000"/>
            <a:ext cx="2500313" cy="5762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algn="ctr" fontAlgn="auto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ru-RU" dirty="0">
                <a:latin typeface="+mn-lt"/>
              </a:rPr>
              <a:t> С. Ткачев. </a:t>
            </a:r>
          </a:p>
          <a:p>
            <a:pPr marL="274320" indent="-274320" algn="ctr" fontAlgn="auto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ru-RU" dirty="0">
                <a:latin typeface="+mn-lt"/>
              </a:rPr>
              <a:t>На солнышке</a:t>
            </a:r>
          </a:p>
        </p:txBody>
      </p:sp>
      <p:pic>
        <p:nvPicPr>
          <p:cNvPr id="24586" name="Picture 5" descr="коляск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00450" y="3240088"/>
            <a:ext cx="2447925" cy="241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587" name="Picture 8" descr="пруд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4413" y="3240088"/>
            <a:ext cx="2921000" cy="2411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588" name="Picture 9" descr="бор мусат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463" y="3240088"/>
            <a:ext cx="3413125" cy="2411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589" name="Text Box 10"/>
          <p:cNvSpPr txBox="1">
            <a:spLocks noChangeArrowheads="1"/>
          </p:cNvSpPr>
          <p:nvPr/>
        </p:nvSpPr>
        <p:spPr bwMode="auto">
          <a:xfrm>
            <a:off x="214313" y="5643563"/>
            <a:ext cx="3286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В.Борисов-Мусатов. Весна</a:t>
            </a:r>
          </a:p>
        </p:txBody>
      </p:sp>
      <p:sp>
        <p:nvSpPr>
          <p:cNvPr id="24590" name="Text Box 11"/>
          <p:cNvSpPr txBox="1">
            <a:spLocks noChangeArrowheads="1"/>
          </p:cNvSpPr>
          <p:nvPr/>
        </p:nvSpPr>
        <p:spPr bwMode="auto">
          <a:xfrm>
            <a:off x="6072188" y="5643563"/>
            <a:ext cx="3071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ambria" pitchFamily="18" charset="0"/>
              </a:rPr>
              <a:t>В. Борисов-Мусатов. Водоем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6" descr="picture055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1063625"/>
            <a:ext cx="5500687" cy="55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Порядок расположения цветов в цветовом круге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71500" y="6286500"/>
            <a:ext cx="3879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И. Остроухов. Золотая осень</a:t>
            </a:r>
          </a:p>
        </p:txBody>
      </p:sp>
      <p:pic>
        <p:nvPicPr>
          <p:cNvPr id="27651" name="Picture 4" descr="picture056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285750"/>
            <a:ext cx="7975600" cy="6000750"/>
          </a:xfr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9750" y="6230938"/>
            <a:ext cx="3768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К. Моне. Скалы в </a:t>
            </a:r>
            <a:r>
              <a:rPr lang="ru-RU" sz="2400" dirty="0" err="1">
                <a:latin typeface="+mj-lt"/>
              </a:rPr>
              <a:t>Бель-Иль</a:t>
            </a:r>
            <a:r>
              <a:rPr lang="ru-RU" sz="2400" dirty="0">
                <a:latin typeface="+mj-lt"/>
              </a:rPr>
              <a:t>.</a:t>
            </a:r>
          </a:p>
        </p:txBody>
      </p:sp>
      <p:pic>
        <p:nvPicPr>
          <p:cNvPr id="28674" name="Picture 4" descr="скал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85750"/>
            <a:ext cx="7572375" cy="596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9698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9699" name="Picture 11" descr="picture05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85750"/>
            <a:ext cx="7715250" cy="5981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714375" y="6215063"/>
            <a:ext cx="3602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П. </a:t>
            </a:r>
            <a:r>
              <a:rPr lang="ru-RU" sz="2400" dirty="0" err="1">
                <a:latin typeface="+mj-lt"/>
              </a:rPr>
              <a:t>Сезан</a:t>
            </a:r>
            <a:r>
              <a:rPr lang="ru-RU" sz="2400" dirty="0">
                <a:latin typeface="+mj-lt"/>
              </a:rPr>
              <a:t>. Пейзаж Л </a:t>
            </a:r>
            <a:r>
              <a:rPr lang="ru-RU" sz="2400" dirty="0" err="1">
                <a:latin typeface="+mj-lt"/>
              </a:rPr>
              <a:t>Эстака</a:t>
            </a:r>
            <a:endParaRPr lang="ru-RU" sz="2400" dirty="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23" name="Picture 4" descr="picture05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285750"/>
            <a:ext cx="8215312" cy="5883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28625" y="6215063"/>
            <a:ext cx="2892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</a:rPr>
              <a:t>А. Куинджи. Эльбрус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4357688"/>
            <a:ext cx="7772400" cy="1804987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Клод Моне. </a:t>
            </a:r>
            <a:r>
              <a:rPr lang="ru-RU" dirty="0" err="1" smtClean="0"/>
              <a:t>Руанский</a:t>
            </a:r>
            <a:r>
              <a:rPr lang="ru-RU" dirty="0" smtClean="0"/>
              <a:t> собор 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1.В свете восходящего солнца. 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2.Утром.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3.Вечером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31747" name="Picture 10" descr="собор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428625"/>
            <a:ext cx="2714625" cy="374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1748" name="Picture 11" descr="собо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428625"/>
            <a:ext cx="2643188" cy="3735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1749" name="Picture 9" descr="Sobor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428625"/>
            <a:ext cx="2643187" cy="3716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1750" name="Text Box 20"/>
          <p:cNvSpPr txBox="1">
            <a:spLocks noChangeArrowheads="1"/>
          </p:cNvSpPr>
          <p:nvPr/>
        </p:nvSpPr>
        <p:spPr bwMode="auto">
          <a:xfrm>
            <a:off x="2357438" y="3714750"/>
            <a:ext cx="66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1751" name="Text Box 20"/>
          <p:cNvSpPr txBox="1">
            <a:spLocks noChangeArrowheads="1"/>
          </p:cNvSpPr>
          <p:nvPr/>
        </p:nvSpPr>
        <p:spPr bwMode="auto">
          <a:xfrm>
            <a:off x="5357813" y="3714750"/>
            <a:ext cx="66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1752" name="Text Box 20"/>
          <p:cNvSpPr txBox="1">
            <a:spLocks noChangeArrowheads="1"/>
          </p:cNvSpPr>
          <p:nvPr/>
        </p:nvSpPr>
        <p:spPr bwMode="auto">
          <a:xfrm>
            <a:off x="8072438" y="3643313"/>
            <a:ext cx="66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Теплые цвета</a:t>
            </a:r>
          </a:p>
        </p:txBody>
      </p:sp>
      <p:pic>
        <p:nvPicPr>
          <p:cNvPr id="32770" name="Picture 5" descr="те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571625"/>
            <a:ext cx="350043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6" descr="рис 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1643063"/>
            <a:ext cx="5056188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5" descr="х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643063"/>
            <a:ext cx="3668712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Холодные цвета</a:t>
            </a:r>
          </a:p>
        </p:txBody>
      </p:sp>
      <p:pic>
        <p:nvPicPr>
          <p:cNvPr id="33795" name="Picture 6" descr="рис 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63" y="1785938"/>
            <a:ext cx="4984750" cy="3714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Радуга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71802" y="571480"/>
            <a:ext cx="5443550" cy="1195382"/>
          </a:xfrm>
        </p:spPr>
        <p:txBody>
          <a:bodyPr>
            <a:normAutofit lnSpcReduction="10000"/>
          </a:bodyPr>
          <a:lstStyle/>
          <a:p>
            <a:pPr marL="274320" indent="-274320" algn="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effectLst>
                  <a:glow rad="101600">
                    <a:srgbClr val="FFFFFF"/>
                  </a:glow>
                </a:effectLst>
              </a:rPr>
              <a:t>Последовательность цветов спектра легко запомнить, следуя поговорке</a:t>
            </a:r>
            <a:r>
              <a:rPr lang="en-US" dirty="0" smtClean="0">
                <a:effectLst>
                  <a:glow rad="101600">
                    <a:srgbClr val="FFFFFF"/>
                  </a:glow>
                </a:effectLst>
              </a:rPr>
              <a:t>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72264" y="1785926"/>
            <a:ext cx="2286016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К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аждый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C00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О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хотник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Ж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елает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З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нать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0070C0"/>
                  </a:solidFill>
                </a:ln>
                <a:solidFill>
                  <a:srgbClr val="00B0F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Г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де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0070C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С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идит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Ф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>
                  <a:glow rad="101600">
                    <a:srgbClr val="FFFFFF"/>
                  </a:glow>
                </a:effectLst>
                <a:latin typeface="Impact" pitchFamily="34" charset="0"/>
              </a:rPr>
              <a:t>азан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tx2">
                  <a:lumMod val="75000"/>
                </a:schemeClr>
              </a:solidFill>
              <a:effectLst>
                <a:glow rad="101600">
                  <a:srgbClr val="FFFFFF"/>
                </a:glow>
              </a:effectLst>
              <a:latin typeface="Impact" pitchFamily="34" charset="0"/>
            </a:endParaRPr>
          </a:p>
        </p:txBody>
      </p:sp>
      <p:pic>
        <p:nvPicPr>
          <p:cNvPr id="15364" name="Рисунок 4" descr="398px-WhereRainbowRis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600200"/>
            <a:ext cx="5214938" cy="3757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цвета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sz="quarter" idx="1"/>
          </p:nvPr>
        </p:nvSpPr>
        <p:spPr>
          <a:xfrm>
            <a:off x="857250" y="3429000"/>
            <a:ext cx="7772400" cy="1481138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FF0000"/>
                </a:solidFill>
              </a:rPr>
              <a:t>Основными цветами </a:t>
            </a:r>
            <a:r>
              <a:rPr lang="ru-RU" sz="2800" smtClean="0">
                <a:solidFill>
                  <a:srgbClr val="FF0000"/>
                </a:solidFill>
              </a:rPr>
              <a:t> </a:t>
            </a:r>
            <a:r>
              <a:rPr lang="ru-RU" smtClean="0"/>
              <a:t>называются цвета, которые нельзя получить путём смешивания других.</a:t>
            </a:r>
            <a:endParaRPr lang="ru-RU" sz="2800" smtClean="0">
              <a:solidFill>
                <a:schemeClr val="bg2"/>
              </a:solidFill>
            </a:endParaRPr>
          </a:p>
          <a:p>
            <a:pPr eaLnBrk="1" hangingPunct="1"/>
            <a:endParaRPr lang="ru-RU" smtClean="0"/>
          </a:p>
        </p:txBody>
      </p:sp>
      <p:sp>
        <p:nvSpPr>
          <p:cNvPr id="4" name="Капля 3"/>
          <p:cNvSpPr/>
          <p:nvPr/>
        </p:nvSpPr>
        <p:spPr>
          <a:xfrm rot="18923342">
            <a:off x="1270000" y="1639888"/>
            <a:ext cx="1004888" cy="979487"/>
          </a:xfrm>
          <a:prstGeom prst="teardrop">
            <a:avLst/>
          </a:prstGeom>
          <a:solidFill>
            <a:srgbClr val="3359FB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Капля 4"/>
          <p:cNvSpPr/>
          <p:nvPr/>
        </p:nvSpPr>
        <p:spPr>
          <a:xfrm rot="18923342">
            <a:off x="3913188" y="1639888"/>
            <a:ext cx="1004887" cy="979487"/>
          </a:xfrm>
          <a:prstGeom prst="teardrop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Капля 5"/>
          <p:cNvSpPr/>
          <p:nvPr/>
        </p:nvSpPr>
        <p:spPr>
          <a:xfrm rot="18923342">
            <a:off x="6843713" y="1711325"/>
            <a:ext cx="1003300" cy="979488"/>
          </a:xfrm>
          <a:prstGeom prst="teardrop">
            <a:avLst/>
          </a:prstGeom>
          <a:solidFill>
            <a:srgbClr val="FF00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6391" name="Group 28"/>
          <p:cNvGrpSpPr>
            <a:grpSpLocks/>
          </p:cNvGrpSpPr>
          <p:nvPr/>
        </p:nvGrpSpPr>
        <p:grpSpPr bwMode="auto">
          <a:xfrm>
            <a:off x="857250" y="5286375"/>
            <a:ext cx="1584325" cy="576263"/>
            <a:chOff x="385" y="3339"/>
            <a:chExt cx="998" cy="363"/>
          </a:xfrm>
        </p:grpSpPr>
        <p:sp>
          <p:nvSpPr>
            <p:cNvPr id="8" name="Oval 18"/>
            <p:cNvSpPr>
              <a:spLocks noChangeArrowheads="1"/>
            </p:cNvSpPr>
            <p:nvPr/>
          </p:nvSpPr>
          <p:spPr bwMode="auto">
            <a:xfrm>
              <a:off x="385" y="3339"/>
              <a:ext cx="998" cy="36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9" name="Freeform 24"/>
            <p:cNvSpPr>
              <a:spLocks/>
            </p:cNvSpPr>
            <p:nvPr/>
          </p:nvSpPr>
          <p:spPr bwMode="auto">
            <a:xfrm>
              <a:off x="459" y="3377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6392" name="Group 30"/>
          <p:cNvGrpSpPr>
            <a:grpSpLocks/>
          </p:cNvGrpSpPr>
          <p:nvPr/>
        </p:nvGrpSpPr>
        <p:grpSpPr bwMode="auto">
          <a:xfrm>
            <a:off x="3665538" y="5286375"/>
            <a:ext cx="1584325" cy="576263"/>
            <a:chOff x="2154" y="3339"/>
            <a:chExt cx="998" cy="363"/>
          </a:xfrm>
        </p:grpSpPr>
        <p:sp>
          <p:nvSpPr>
            <p:cNvPr id="11" name="Oval 19"/>
            <p:cNvSpPr>
              <a:spLocks noChangeArrowheads="1"/>
            </p:cNvSpPr>
            <p:nvPr/>
          </p:nvSpPr>
          <p:spPr bwMode="auto">
            <a:xfrm>
              <a:off x="2154" y="3339"/>
              <a:ext cx="998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12" name="Freeform 29"/>
            <p:cNvSpPr>
              <a:spLocks/>
            </p:cNvSpPr>
            <p:nvPr/>
          </p:nvSpPr>
          <p:spPr bwMode="auto">
            <a:xfrm>
              <a:off x="2245" y="3385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FFCC">
                <a:alpha val="85881"/>
              </a:srgbClr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6393" name="Group 32"/>
          <p:cNvGrpSpPr>
            <a:grpSpLocks/>
          </p:cNvGrpSpPr>
          <p:nvPr/>
        </p:nvGrpSpPr>
        <p:grpSpPr bwMode="auto">
          <a:xfrm>
            <a:off x="6618288" y="5214938"/>
            <a:ext cx="1584325" cy="576262"/>
            <a:chOff x="4014" y="3294"/>
            <a:chExt cx="998" cy="363"/>
          </a:xfrm>
        </p:grpSpPr>
        <p:sp>
          <p:nvSpPr>
            <p:cNvPr id="16394" name="Oval 20"/>
            <p:cNvSpPr>
              <a:spLocks noChangeArrowheads="1"/>
            </p:cNvSpPr>
            <p:nvPr/>
          </p:nvSpPr>
          <p:spPr bwMode="auto">
            <a:xfrm>
              <a:off x="4014" y="3294"/>
              <a:ext cx="998" cy="3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mbria" pitchFamily="18" charset="0"/>
              </a:endParaRPr>
            </a:p>
          </p:txBody>
        </p:sp>
        <p:sp>
          <p:nvSpPr>
            <p:cNvPr id="16395" name="Freeform 31"/>
            <p:cNvSpPr>
              <a:spLocks/>
            </p:cNvSpPr>
            <p:nvPr/>
          </p:nvSpPr>
          <p:spPr bwMode="auto">
            <a:xfrm>
              <a:off x="4105" y="3339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7C8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Составные цвета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FF0000"/>
                </a:solidFill>
              </a:rPr>
              <a:t>Составные цвета </a:t>
            </a:r>
            <a:r>
              <a:rPr lang="ru-RU" smtClean="0"/>
              <a:t>– </a:t>
            </a:r>
            <a:br>
              <a:rPr lang="ru-RU" smtClean="0"/>
            </a:br>
            <a:r>
              <a:rPr lang="ru-RU" smtClean="0"/>
              <a:t>цвета, получаемые путём попарного смешивания основных цветов.</a:t>
            </a:r>
          </a:p>
          <a:p>
            <a:pPr eaLnBrk="1" hangingPunct="1"/>
            <a:endParaRPr lang="ru-RU" smtClean="0"/>
          </a:p>
        </p:txBody>
      </p:sp>
      <p:sp>
        <p:nvSpPr>
          <p:cNvPr id="17411" name="Text Box 23"/>
          <p:cNvSpPr txBox="1">
            <a:spLocks noChangeArrowheads="1"/>
          </p:cNvSpPr>
          <p:nvPr/>
        </p:nvSpPr>
        <p:spPr bwMode="auto">
          <a:xfrm>
            <a:off x="7358063" y="5072063"/>
            <a:ext cx="7921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>
                <a:latin typeface="Cambria" pitchFamily="18" charset="0"/>
              </a:rPr>
              <a:t>?</a:t>
            </a:r>
          </a:p>
        </p:txBody>
      </p:sp>
      <p:sp>
        <p:nvSpPr>
          <p:cNvPr id="17412" name="Text Box 22"/>
          <p:cNvSpPr txBox="1">
            <a:spLocks noChangeArrowheads="1"/>
          </p:cNvSpPr>
          <p:nvPr/>
        </p:nvSpPr>
        <p:spPr bwMode="auto">
          <a:xfrm>
            <a:off x="1071563" y="5214938"/>
            <a:ext cx="7921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>
                <a:latin typeface="Cambria" pitchFamily="18" charset="0"/>
              </a:rPr>
              <a:t>?</a:t>
            </a:r>
          </a:p>
        </p:txBody>
      </p:sp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4286250" y="5072063"/>
            <a:ext cx="7921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>
                <a:latin typeface="Cambria" pitchFamily="18" charset="0"/>
              </a:rPr>
              <a:t>?</a:t>
            </a:r>
          </a:p>
        </p:txBody>
      </p: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468313" y="5214938"/>
            <a:ext cx="2089150" cy="1314450"/>
            <a:chOff x="500034" y="5214950"/>
            <a:chExt cx="2089150" cy="1314456"/>
          </a:xfrm>
        </p:grpSpPr>
        <p:sp>
          <p:nvSpPr>
            <p:cNvPr id="17439" name="Oval 17"/>
            <p:cNvSpPr>
              <a:spLocks noChangeArrowheads="1"/>
            </p:cNvSpPr>
            <p:nvPr/>
          </p:nvSpPr>
          <p:spPr bwMode="auto">
            <a:xfrm>
              <a:off x="1071538" y="5214950"/>
              <a:ext cx="1008063" cy="936625"/>
            </a:xfrm>
            <a:prstGeom prst="ellipse">
              <a:avLst/>
            </a:prstGeom>
            <a:solidFill>
              <a:srgbClr val="00E668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mbria" pitchFamily="18" charset="0"/>
              </a:endParaRPr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500034" y="6072204"/>
              <a:ext cx="2089150" cy="457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B050"/>
                  </a:solidFill>
                  <a:latin typeface="+mj-lt"/>
                </a:rPr>
                <a:t>Зелёный</a:t>
              </a:r>
            </a:p>
          </p:txBody>
        </p:sp>
      </p:grpSp>
      <p:grpSp>
        <p:nvGrpSpPr>
          <p:cNvPr id="17415" name="Group 28"/>
          <p:cNvGrpSpPr>
            <a:grpSpLocks/>
          </p:cNvGrpSpPr>
          <p:nvPr/>
        </p:nvGrpSpPr>
        <p:grpSpPr bwMode="auto">
          <a:xfrm>
            <a:off x="785813" y="2928938"/>
            <a:ext cx="1584325" cy="576262"/>
            <a:chOff x="385" y="3339"/>
            <a:chExt cx="998" cy="363"/>
          </a:xfrm>
        </p:grpSpPr>
        <p:sp>
          <p:nvSpPr>
            <p:cNvPr id="18" name="Oval 18"/>
            <p:cNvSpPr>
              <a:spLocks noChangeArrowheads="1"/>
            </p:cNvSpPr>
            <p:nvPr/>
          </p:nvSpPr>
          <p:spPr bwMode="auto">
            <a:xfrm>
              <a:off x="385" y="3339"/>
              <a:ext cx="998" cy="36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459" y="3377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7416" name="Group 30"/>
          <p:cNvGrpSpPr>
            <a:grpSpLocks/>
          </p:cNvGrpSpPr>
          <p:nvPr/>
        </p:nvGrpSpPr>
        <p:grpSpPr bwMode="auto">
          <a:xfrm>
            <a:off x="3929063" y="3000375"/>
            <a:ext cx="1584325" cy="576263"/>
            <a:chOff x="2154" y="3339"/>
            <a:chExt cx="998" cy="363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2154" y="3339"/>
              <a:ext cx="998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22" name="Freeform 29"/>
            <p:cNvSpPr>
              <a:spLocks/>
            </p:cNvSpPr>
            <p:nvPr/>
          </p:nvSpPr>
          <p:spPr bwMode="auto">
            <a:xfrm>
              <a:off x="2245" y="3385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FFCC">
                <a:alpha val="85881"/>
              </a:srgbClr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7417" name="Group 32"/>
          <p:cNvGrpSpPr>
            <a:grpSpLocks/>
          </p:cNvGrpSpPr>
          <p:nvPr/>
        </p:nvGrpSpPr>
        <p:grpSpPr bwMode="auto">
          <a:xfrm>
            <a:off x="6929438" y="3000375"/>
            <a:ext cx="1584325" cy="576263"/>
            <a:chOff x="4014" y="3294"/>
            <a:chExt cx="998" cy="363"/>
          </a:xfrm>
        </p:grpSpPr>
        <p:sp>
          <p:nvSpPr>
            <p:cNvPr id="17433" name="Oval 20"/>
            <p:cNvSpPr>
              <a:spLocks noChangeArrowheads="1"/>
            </p:cNvSpPr>
            <p:nvPr/>
          </p:nvSpPr>
          <p:spPr bwMode="auto">
            <a:xfrm>
              <a:off x="4014" y="3294"/>
              <a:ext cx="998" cy="3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mbria" pitchFamily="18" charset="0"/>
              </a:endParaRPr>
            </a:p>
          </p:txBody>
        </p:sp>
        <p:sp>
          <p:nvSpPr>
            <p:cNvPr id="17434" name="Freeform 31"/>
            <p:cNvSpPr>
              <a:spLocks/>
            </p:cNvSpPr>
            <p:nvPr/>
          </p:nvSpPr>
          <p:spPr bwMode="auto">
            <a:xfrm>
              <a:off x="4105" y="3339"/>
              <a:ext cx="213" cy="235"/>
            </a:xfrm>
            <a:custGeom>
              <a:avLst/>
              <a:gdLst>
                <a:gd name="T0" fmla="*/ 149 w 213"/>
                <a:gd name="T1" fmla="*/ 27 h 235"/>
                <a:gd name="T2" fmla="*/ 89 w 213"/>
                <a:gd name="T3" fmla="*/ 55 h 235"/>
                <a:gd name="T4" fmla="*/ 45 w 213"/>
                <a:gd name="T5" fmla="*/ 95 h 235"/>
                <a:gd name="T6" fmla="*/ 5 w 213"/>
                <a:gd name="T7" fmla="*/ 147 h 235"/>
                <a:gd name="T8" fmla="*/ 16 w 213"/>
                <a:gd name="T9" fmla="*/ 125 h 235"/>
                <a:gd name="T10" fmla="*/ 35 w 213"/>
                <a:gd name="T11" fmla="*/ 207 h 235"/>
                <a:gd name="T12" fmla="*/ 90 w 213"/>
                <a:gd name="T13" fmla="*/ 225 h 235"/>
                <a:gd name="T14" fmla="*/ 153 w 213"/>
                <a:gd name="T15" fmla="*/ 235 h 235"/>
                <a:gd name="T16" fmla="*/ 165 w 213"/>
                <a:gd name="T17" fmla="*/ 203 h 235"/>
                <a:gd name="T18" fmla="*/ 149 w 213"/>
                <a:gd name="T19" fmla="*/ 155 h 235"/>
                <a:gd name="T20" fmla="*/ 177 w 213"/>
                <a:gd name="T21" fmla="*/ 91 h 235"/>
                <a:gd name="T22" fmla="*/ 201 w 213"/>
                <a:gd name="T23" fmla="*/ 47 h 235"/>
                <a:gd name="T24" fmla="*/ 213 w 213"/>
                <a:gd name="T25" fmla="*/ 11 h 235"/>
                <a:gd name="T26" fmla="*/ 149 w 213"/>
                <a:gd name="T27" fmla="*/ 27 h 2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35"/>
                <a:gd name="T44" fmla="*/ 213 w 213"/>
                <a:gd name="T45" fmla="*/ 235 h 2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35">
                  <a:moveTo>
                    <a:pt x="149" y="27"/>
                  </a:moveTo>
                  <a:cubicBezTo>
                    <a:pt x="124" y="33"/>
                    <a:pt x="106" y="44"/>
                    <a:pt x="89" y="55"/>
                  </a:cubicBezTo>
                  <a:cubicBezTo>
                    <a:pt x="75" y="68"/>
                    <a:pt x="57" y="80"/>
                    <a:pt x="45" y="95"/>
                  </a:cubicBezTo>
                  <a:cubicBezTo>
                    <a:pt x="33" y="106"/>
                    <a:pt x="10" y="142"/>
                    <a:pt x="5" y="147"/>
                  </a:cubicBezTo>
                  <a:cubicBezTo>
                    <a:pt x="0" y="152"/>
                    <a:pt x="11" y="115"/>
                    <a:pt x="16" y="125"/>
                  </a:cubicBezTo>
                  <a:cubicBezTo>
                    <a:pt x="7" y="153"/>
                    <a:pt x="1" y="190"/>
                    <a:pt x="35" y="207"/>
                  </a:cubicBezTo>
                  <a:cubicBezTo>
                    <a:pt x="52" y="215"/>
                    <a:pt x="72" y="219"/>
                    <a:pt x="90" y="225"/>
                  </a:cubicBezTo>
                  <a:cubicBezTo>
                    <a:pt x="99" y="228"/>
                    <a:pt x="153" y="235"/>
                    <a:pt x="153" y="235"/>
                  </a:cubicBezTo>
                  <a:cubicBezTo>
                    <a:pt x="162" y="230"/>
                    <a:pt x="166" y="216"/>
                    <a:pt x="165" y="203"/>
                  </a:cubicBezTo>
                  <a:cubicBezTo>
                    <a:pt x="164" y="190"/>
                    <a:pt x="147" y="174"/>
                    <a:pt x="149" y="155"/>
                  </a:cubicBezTo>
                  <a:cubicBezTo>
                    <a:pt x="151" y="136"/>
                    <a:pt x="168" y="109"/>
                    <a:pt x="177" y="91"/>
                  </a:cubicBezTo>
                  <a:cubicBezTo>
                    <a:pt x="186" y="73"/>
                    <a:pt x="195" y="60"/>
                    <a:pt x="201" y="47"/>
                  </a:cubicBezTo>
                  <a:cubicBezTo>
                    <a:pt x="207" y="34"/>
                    <a:pt x="197" y="11"/>
                    <a:pt x="213" y="11"/>
                  </a:cubicBezTo>
                  <a:cubicBezTo>
                    <a:pt x="208" y="0"/>
                    <a:pt x="162" y="24"/>
                    <a:pt x="149" y="27"/>
                  </a:cubicBezTo>
                  <a:close/>
                </a:path>
              </a:pathLst>
            </a:custGeom>
            <a:solidFill>
              <a:srgbClr val="FF7C8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" name="Группа 41"/>
          <p:cNvGrpSpPr>
            <a:grpSpLocks/>
          </p:cNvGrpSpPr>
          <p:nvPr/>
        </p:nvGrpSpPr>
        <p:grpSpPr bwMode="auto">
          <a:xfrm>
            <a:off x="2073275" y="3500438"/>
            <a:ext cx="5715000" cy="2000250"/>
            <a:chOff x="2073258" y="3500438"/>
            <a:chExt cx="5715040" cy="2000264"/>
          </a:xfrm>
        </p:grpSpPr>
        <p:cxnSp>
          <p:nvCxnSpPr>
            <p:cNvPr id="29" name="Прямая со стрелкой 28"/>
            <p:cNvCxnSpPr/>
            <p:nvPr/>
          </p:nvCxnSpPr>
          <p:spPr>
            <a:xfrm rot="5400000">
              <a:off x="7037406" y="4392619"/>
              <a:ext cx="1500197" cy="1587"/>
            </a:xfrm>
            <a:prstGeom prst="straightConnector1">
              <a:avLst/>
            </a:prstGeom>
            <a:ln w="603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2073258" y="3500438"/>
              <a:ext cx="5213386" cy="2000264"/>
            </a:xfrm>
            <a:prstGeom prst="straightConnector1">
              <a:avLst/>
            </a:prstGeom>
            <a:ln w="60325">
              <a:solidFill>
                <a:srgbClr val="003DB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>
            <a:grpSpLocks/>
          </p:cNvGrpSpPr>
          <p:nvPr/>
        </p:nvGrpSpPr>
        <p:grpSpPr bwMode="auto">
          <a:xfrm>
            <a:off x="1570038" y="3571875"/>
            <a:ext cx="2574925" cy="1571625"/>
            <a:chOff x="1570810" y="3571876"/>
            <a:chExt cx="2574150" cy="1571636"/>
          </a:xfrm>
        </p:grpSpPr>
        <p:cxnSp>
          <p:nvCxnSpPr>
            <p:cNvPr id="27" name="Прямая со стрелкой 26"/>
            <p:cNvCxnSpPr/>
            <p:nvPr/>
          </p:nvCxnSpPr>
          <p:spPr>
            <a:xfrm rot="5400000">
              <a:off x="821505" y="4322769"/>
              <a:ext cx="1500197" cy="1587"/>
            </a:xfrm>
            <a:prstGeom prst="straightConnector1">
              <a:avLst/>
            </a:prstGeom>
            <a:ln w="60325">
              <a:solidFill>
                <a:srgbClr val="003DB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rot="10800000" flipV="1">
              <a:off x="1929477" y="3571876"/>
              <a:ext cx="2215483" cy="1571636"/>
            </a:xfrm>
            <a:prstGeom prst="straightConnector1">
              <a:avLst/>
            </a:prstGeom>
            <a:ln w="6032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>
            <a:grpSpLocks/>
          </p:cNvGrpSpPr>
          <p:nvPr/>
        </p:nvGrpSpPr>
        <p:grpSpPr bwMode="auto">
          <a:xfrm>
            <a:off x="4714875" y="3571875"/>
            <a:ext cx="2430463" cy="1714500"/>
            <a:chOff x="4714876" y="3571876"/>
            <a:chExt cx="2430480" cy="1714512"/>
          </a:xfrm>
        </p:grpSpPr>
        <p:cxnSp>
          <p:nvCxnSpPr>
            <p:cNvPr id="28" name="Прямая со стрелкой 27"/>
            <p:cNvCxnSpPr/>
            <p:nvPr/>
          </p:nvCxnSpPr>
          <p:spPr>
            <a:xfrm rot="5400000">
              <a:off x="3965571" y="4392620"/>
              <a:ext cx="1500197" cy="1588"/>
            </a:xfrm>
            <a:prstGeom prst="straightConnector1">
              <a:avLst/>
            </a:prstGeom>
            <a:ln w="6032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rot="10800000" flipV="1">
              <a:off x="5143504" y="3571876"/>
              <a:ext cx="2001852" cy="1714512"/>
            </a:xfrm>
            <a:prstGeom prst="straightConnector1">
              <a:avLst/>
            </a:prstGeom>
            <a:ln w="603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>
            <a:grpSpLocks/>
          </p:cNvGrpSpPr>
          <p:nvPr/>
        </p:nvGrpSpPr>
        <p:grpSpPr bwMode="auto">
          <a:xfrm>
            <a:off x="3714750" y="5286375"/>
            <a:ext cx="2089150" cy="1314450"/>
            <a:chOff x="3714744" y="5286388"/>
            <a:chExt cx="2089150" cy="1314456"/>
          </a:xfrm>
        </p:grpSpPr>
        <p:sp>
          <p:nvSpPr>
            <p:cNvPr id="12" name="Oval 18"/>
            <p:cNvSpPr>
              <a:spLocks noChangeArrowheads="1"/>
            </p:cNvSpPr>
            <p:nvPr/>
          </p:nvSpPr>
          <p:spPr bwMode="auto">
            <a:xfrm>
              <a:off x="4214807" y="5286388"/>
              <a:ext cx="1008062" cy="9366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3714744" y="6143642"/>
              <a:ext cx="2089150" cy="457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F5800B"/>
                  </a:solidFill>
                  <a:latin typeface="+mj-lt"/>
                </a:rPr>
                <a:t>Оранжевый</a:t>
              </a:r>
            </a:p>
          </p:txBody>
        </p:sp>
      </p:grpSp>
      <p:grpSp>
        <p:nvGrpSpPr>
          <p:cNvPr id="43" name="Группа 42"/>
          <p:cNvGrpSpPr>
            <a:grpSpLocks/>
          </p:cNvGrpSpPr>
          <p:nvPr/>
        </p:nvGrpSpPr>
        <p:grpSpPr bwMode="auto">
          <a:xfrm>
            <a:off x="6715125" y="5286375"/>
            <a:ext cx="2089150" cy="1314450"/>
            <a:chOff x="6715140" y="5286388"/>
            <a:chExt cx="2089150" cy="1314456"/>
          </a:xfrm>
        </p:grpSpPr>
        <p:sp>
          <p:nvSpPr>
            <p:cNvPr id="13" name="Oval 19"/>
            <p:cNvSpPr>
              <a:spLocks noChangeArrowheads="1"/>
            </p:cNvSpPr>
            <p:nvPr/>
          </p:nvSpPr>
          <p:spPr bwMode="auto">
            <a:xfrm>
              <a:off x="7286640" y="5286388"/>
              <a:ext cx="1008063" cy="936629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6715140" y="6143642"/>
              <a:ext cx="2089150" cy="457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7030A0"/>
                  </a:solidFill>
                  <a:latin typeface="+mj-lt"/>
                </a:rPr>
                <a:t>Фиолетовый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и составные цвета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015288" cy="9096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</a:rPr>
              <a:t>Для удобства все цвета размещают по кругу, исключая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</a:rPr>
              <a:t>голубой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</a:rPr>
              <a:t>  (смесь синего с белым).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Picture 3" descr="ф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88" y="2500313"/>
            <a:ext cx="4267200" cy="3698875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</p:pic>
      <p:sp>
        <p:nvSpPr>
          <p:cNvPr id="18436" name="AutoShape 6"/>
          <p:cNvSpPr>
            <a:spLocks noChangeArrowheads="1"/>
          </p:cNvSpPr>
          <p:nvPr/>
        </p:nvSpPr>
        <p:spPr bwMode="auto">
          <a:xfrm rot="-3269607">
            <a:off x="4892675" y="2851151"/>
            <a:ext cx="1158875" cy="457200"/>
          </a:xfrm>
          <a:prstGeom prst="leftArrow">
            <a:avLst>
              <a:gd name="adj1" fmla="val 50000"/>
              <a:gd name="adj2" fmla="val 87507"/>
            </a:avLst>
          </a:prstGeom>
          <a:solidFill>
            <a:srgbClr val="FF0000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00760" y="2500306"/>
            <a:ext cx="25129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glow rad="101600">
                    <a:srgbClr val="FFFFFF"/>
                  </a:glow>
                </a:effectLst>
                <a:latin typeface="+mj-lt"/>
              </a:rPr>
              <a:t>Основной цвет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2844842">
            <a:off x="4834732" y="5220494"/>
            <a:ext cx="1185862" cy="4572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FFFF00"/>
          </a:solidFill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43438" y="6143644"/>
            <a:ext cx="287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glow rad="101600">
                    <a:srgbClr val="777777"/>
                  </a:glow>
                </a:effectLst>
                <a:latin typeface="+mj-lt"/>
              </a:rPr>
              <a:t>Основной цвет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 flipH="1">
            <a:off x="2214563" y="4110038"/>
            <a:ext cx="1352550" cy="457200"/>
          </a:xfrm>
          <a:prstGeom prst="leftArrow">
            <a:avLst>
              <a:gd name="adj1" fmla="val 50000"/>
              <a:gd name="adj2" fmla="val 87504"/>
            </a:avLst>
          </a:prstGeom>
          <a:solidFill>
            <a:srgbClr val="0000FF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44463" y="3743325"/>
            <a:ext cx="25193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Основной цвет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и составные цвета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81075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chemeClr val="tx2"/>
                </a:solidFill>
                <a:latin typeface="Times New Roman" pitchFamily="18" charset="0"/>
              </a:rPr>
              <a:t>Для удобства все цвета размещают по кругу, исключая голубой  (смесь синего с белым).</a:t>
            </a:r>
          </a:p>
          <a:p>
            <a:pPr eaLnBrk="1" hangingPunct="1"/>
            <a:endParaRPr lang="ru-RU" sz="2800" smtClean="0"/>
          </a:p>
        </p:txBody>
      </p:sp>
      <p:pic>
        <p:nvPicPr>
          <p:cNvPr id="19459" name="Picture 3" descr="ф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2571750"/>
            <a:ext cx="4267200" cy="369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AutoShape 5"/>
          <p:cNvSpPr>
            <a:spLocks noChangeArrowheads="1"/>
          </p:cNvSpPr>
          <p:nvPr/>
        </p:nvSpPr>
        <p:spPr bwMode="auto">
          <a:xfrm rot="7481283">
            <a:off x="3082925" y="5376863"/>
            <a:ext cx="1155700" cy="457200"/>
          </a:xfrm>
          <a:prstGeom prst="leftArrow">
            <a:avLst>
              <a:gd name="adj1" fmla="val 50000"/>
              <a:gd name="adj2" fmla="val 87524"/>
            </a:avLst>
          </a:prstGeom>
          <a:solidFill>
            <a:srgbClr val="97D25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0034" y="5286388"/>
            <a:ext cx="19288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97D250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Составной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97D250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цвет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500063" y="2571750"/>
            <a:ext cx="18843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9B1B8C"/>
                </a:solidFill>
                <a:latin typeface="+mj-lt"/>
              </a:rPr>
              <a:t>Составной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9B1B8C"/>
                </a:solidFill>
                <a:latin typeface="+mj-lt"/>
              </a:rPr>
              <a:t>цвет</a:t>
            </a:r>
          </a:p>
        </p:txBody>
      </p:sp>
      <p:sp>
        <p:nvSpPr>
          <p:cNvPr id="19463" name="AutoShape 14"/>
          <p:cNvSpPr>
            <a:spLocks noChangeArrowheads="1"/>
          </p:cNvSpPr>
          <p:nvPr/>
        </p:nvSpPr>
        <p:spPr bwMode="auto">
          <a:xfrm rot="-7831189">
            <a:off x="3213100" y="3103563"/>
            <a:ext cx="1212850" cy="457200"/>
          </a:xfrm>
          <a:prstGeom prst="leftArrow">
            <a:avLst>
              <a:gd name="adj1" fmla="val 50000"/>
              <a:gd name="adj2" fmla="val 87431"/>
            </a:avLst>
          </a:prstGeom>
          <a:solidFill>
            <a:srgbClr val="9B1B8C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9464" name="AutoShape 15"/>
          <p:cNvSpPr>
            <a:spLocks noChangeArrowheads="1"/>
          </p:cNvSpPr>
          <p:nvPr/>
        </p:nvSpPr>
        <p:spPr bwMode="auto">
          <a:xfrm>
            <a:off x="5286375" y="4143375"/>
            <a:ext cx="1214438" cy="457200"/>
          </a:xfrm>
          <a:prstGeom prst="leftArrow">
            <a:avLst>
              <a:gd name="adj1" fmla="val 50000"/>
              <a:gd name="adj2" fmla="val 83328"/>
            </a:avLst>
          </a:prstGeom>
          <a:solidFill>
            <a:srgbClr val="FD7E5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D7E51"/>
              </a:solidFill>
              <a:latin typeface="Cambria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667500" y="3857628"/>
            <a:ext cx="2476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D7E51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Составной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D7E51"/>
                </a:solidFill>
                <a:effectLst>
                  <a:glow rad="101600">
                    <a:srgbClr val="4D4D4D"/>
                  </a:glow>
                </a:effectLst>
                <a:latin typeface="+mj-lt"/>
              </a:rPr>
              <a:t>цвет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Цветовой круг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643563" y="1928813"/>
            <a:ext cx="3286125" cy="435768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Цветовой круг </a:t>
            </a:r>
            <a:r>
              <a:rPr lang="ru-RU" sz="2800" dirty="0" smtClean="0"/>
              <a:t>можно расширить, добавляя в него цвета, полученные смешением основных и составных цветов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928813"/>
            <a:ext cx="5086350" cy="4387850"/>
          </a:xfrm>
          <a:prstGeom prst="rect">
            <a:avLst/>
          </a:prstGeom>
          <a:noFill/>
          <a:ln w="15875"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Полный цветовой круг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0" y="1428750"/>
            <a:ext cx="4300538" cy="1500188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Полный цветовой круг  </a:t>
            </a:r>
            <a:r>
              <a:rPr lang="ru-RU" sz="2800" dirty="0" smtClean="0">
                <a:solidFill>
                  <a:schemeClr val="tx2"/>
                </a:solidFill>
              </a:rPr>
              <a:t>включает  хроматические и ахроматические цвета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00563" y="2786063"/>
            <a:ext cx="4371975" cy="17859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ru-RU" sz="2600" dirty="0">
                <a:solidFill>
                  <a:srgbClr val="FFFF00"/>
                </a:solidFill>
                <a:latin typeface="+mn-lt"/>
              </a:rPr>
              <a:t>Смешение хроматического цвета с белым увеличивает его </a:t>
            </a:r>
            <a:r>
              <a:rPr lang="ru-RU" sz="2400" dirty="0">
                <a:solidFill>
                  <a:schemeClr val="bg1"/>
                </a:solidFill>
                <a:latin typeface="+mn-lt"/>
              </a:rPr>
              <a:t>СВЕТЛОТУ</a:t>
            </a:r>
          </a:p>
        </p:txBody>
      </p:sp>
      <p:sp>
        <p:nvSpPr>
          <p:cNvPr id="21508" name="Содержимое 2"/>
          <p:cNvSpPr txBox="1">
            <a:spLocks/>
          </p:cNvSpPr>
          <p:nvPr/>
        </p:nvSpPr>
        <p:spPr bwMode="auto">
          <a:xfrm>
            <a:off x="4500563" y="4500563"/>
            <a:ext cx="435768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ru-RU" sz="2600">
                <a:latin typeface="Cambria" pitchFamily="18" charset="0"/>
              </a:rPr>
              <a:t>Смешение хроматического цвета с чёрным увеличивает его </a:t>
            </a:r>
            <a:r>
              <a:rPr lang="ru-RU" sz="3200">
                <a:latin typeface="Cambria" pitchFamily="18" charset="0"/>
              </a:rPr>
              <a:t>насыщенность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ru-RU" sz="2600">
              <a:latin typeface="Cambria" pitchFamily="18" charset="0"/>
            </a:endParaRPr>
          </a:p>
        </p:txBody>
      </p:sp>
      <p:pic>
        <p:nvPicPr>
          <p:cNvPr id="21509" name="Picture 9" descr="чёрныйкру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138" y="1822450"/>
            <a:ext cx="3895725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8" descr="кругосновны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7913" y="2466975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0" descr="кругтёмны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8" y="1714500"/>
            <a:ext cx="404812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1" descr="кругсветлы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65250" y="2862263"/>
            <a:ext cx="20574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7" descr="белыйкруг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57413" y="3541713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5786438"/>
            <a:ext cx="8715375" cy="909637"/>
          </a:xfrm>
        </p:spPr>
        <p:txBody>
          <a:bodyPr/>
          <a:lstStyle/>
          <a:p>
            <a:pPr eaLnBrk="1" hangingPunct="1"/>
            <a:r>
              <a:rPr lang="ru-RU" smtClean="0">
                <a:latin typeface="Century Schoolbook" pitchFamily="18" charset="0"/>
              </a:rPr>
              <a:t>Живопись – это такой вид изобразительного искусства, в котором цвет играет главную роль</a:t>
            </a:r>
          </a:p>
          <a:p>
            <a:pPr eaLnBrk="1" hangingPunct="1"/>
            <a:endParaRPr lang="ru-RU" smtClean="0"/>
          </a:p>
        </p:txBody>
      </p:sp>
      <p:pic>
        <p:nvPicPr>
          <p:cNvPr id="22531" name="Picture 7" descr="9ва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14313"/>
            <a:ext cx="8070850" cy="5572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114</TotalTime>
  <Words>244</Words>
  <Application>Microsoft Office PowerPoint</Application>
  <PresentationFormat>Экран (4:3)</PresentationFormat>
  <Paragraphs>63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Цвет. Основы цветоведения</vt:lpstr>
      <vt:lpstr>Радуга</vt:lpstr>
      <vt:lpstr>Основные цвета</vt:lpstr>
      <vt:lpstr>Составные цвета</vt:lpstr>
      <vt:lpstr>Основные и составные цвета</vt:lpstr>
      <vt:lpstr>Основные и составные цвета</vt:lpstr>
      <vt:lpstr>Цветовой круг</vt:lpstr>
      <vt:lpstr>Полный цветовой круг</vt:lpstr>
      <vt:lpstr>Презентация PowerPoint</vt:lpstr>
      <vt:lpstr>Презентация PowerPoint</vt:lpstr>
      <vt:lpstr>Основные характеристики цвета</vt:lpstr>
      <vt:lpstr>Порядок расположения цветов в цветовом круге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Теплые цвета</vt:lpstr>
      <vt:lpstr>Холодные цвета</vt:lpstr>
    </vt:vector>
  </TitlesOfParts>
  <Company>BEST_XP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</dc:creator>
  <cp:lastModifiedBy>Пользователь Windows</cp:lastModifiedBy>
  <cp:revision>28</cp:revision>
  <dcterms:created xsi:type="dcterms:W3CDTF">2009-10-02T05:35:29Z</dcterms:created>
  <dcterms:modified xsi:type="dcterms:W3CDTF">2022-12-14T05:35:16Z</dcterms:modified>
</cp:coreProperties>
</file>