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 /><Relationship Id="rId23" Type="http://schemas.openxmlformats.org/officeDocument/2006/relationships/tableStyles" Target="tableStyles.xml" /><Relationship Id="rId24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pic>
        <p:nvPicPr>
          <p:cNvPr id="7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07504" y="116631"/>
            <a:ext cx="8928992" cy="6590405"/>
          </a:xfrm>
          <a:prstGeom prst="rect">
            <a:avLst/>
          </a:prstGeom>
        </p:spPr>
      </p:pic>
      <p:sp>
        <p:nvSpPr>
          <p:cNvPr id="8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2771800" y="4077073"/>
            <a:ext cx="3744416" cy="936104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grpSp>
        <p:nvGrpSpPr>
          <p:cNvPr id="9" name="Группа 11" hidden="0"/>
          <p:cNvGrpSpPr/>
          <p:nvPr isPhoto="0" userDrawn="1"/>
        </p:nvGrpSpPr>
        <p:grpSpPr bwMode="auto">
          <a:xfrm>
            <a:off x="2411761" y="3786979"/>
            <a:ext cx="4320479" cy="158406"/>
            <a:chOff x="971599" y="3129578"/>
            <a:chExt cx="6007191" cy="326894"/>
          </a:xfrm>
          <a:solidFill>
            <a:srgbClr val="835A2D"/>
          </a:solidFill>
        </p:grpSpPr>
        <p:sp>
          <p:nvSpPr>
            <p:cNvPr id="10" name="Полилиния 4" hidden="0"/>
            <p:cNvSpPr/>
            <p:nvPr isPhoto="0" userDrawn="1"/>
          </p:nvSpPr>
          <p:spPr bwMode="auto">
            <a:xfrm>
              <a:off x="971599" y="3205633"/>
              <a:ext cx="282636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1" name="Полилиния 9" hidden="0"/>
            <p:cNvSpPr/>
            <p:nvPr isPhoto="0" userDrawn="1"/>
          </p:nvSpPr>
          <p:spPr bwMode="auto">
            <a:xfrm flipV="1">
              <a:off x="971599" y="3290350"/>
              <a:ext cx="282636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12" name="Овал 7" hidden="0"/>
            <p:cNvSpPr/>
            <p:nvPr isPhoto="0" userDrawn="1"/>
          </p:nvSpPr>
          <p:spPr bwMode="auto">
            <a:xfrm>
              <a:off x="3742381" y="3209049"/>
              <a:ext cx="125966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3" name="Овал 13" hidden="0"/>
            <p:cNvSpPr/>
            <p:nvPr isPhoto="0" userDrawn="1"/>
          </p:nvSpPr>
          <p:spPr bwMode="auto">
            <a:xfrm>
              <a:off x="3877732" y="3129578"/>
              <a:ext cx="245171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4" name="Группа 10" hidden="0"/>
            <p:cNvGrpSpPr/>
            <p:nvPr isPhoto="0" userDrawn="1"/>
          </p:nvGrpSpPr>
          <p:grpSpPr bwMode="auto">
            <a:xfrm flipH="1">
              <a:off x="4122903" y="3204294"/>
              <a:ext cx="2855888" cy="172112"/>
              <a:chOff x="1124000" y="3408833"/>
              <a:chExt cx="2896747" cy="172112"/>
            </a:xfrm>
            <a:grpFill/>
          </p:grpSpPr>
          <p:sp>
            <p:nvSpPr>
              <p:cNvPr id="15" name="Полилиния 14" hidden="0"/>
              <p:cNvSpPr/>
              <p:nvPr isPhoto="0" userDrawn="1"/>
            </p:nvSpPr>
            <p:spPr bwMode="auto">
              <a:xfrm>
                <a:off x="1124000" y="3408833"/>
                <a:ext cx="282636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6" name="Полилиния 16" hidden="0"/>
              <p:cNvSpPr/>
              <p:nvPr isPhoto="0" userDrawn="1"/>
            </p:nvSpPr>
            <p:spPr bwMode="auto">
              <a:xfrm flipV="1">
                <a:off x="1124000" y="3493550"/>
                <a:ext cx="282636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7" name="Овал 17" hidden="0"/>
              <p:cNvSpPr/>
              <p:nvPr isPhoto="0" userDrawn="1"/>
            </p:nvSpPr>
            <p:spPr bwMode="auto">
              <a:xfrm>
                <a:off x="3894781" y="3412249"/>
                <a:ext cx="125966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8" name="Заголовок 1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65731" y="2608326"/>
            <a:ext cx="6048672" cy="803508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7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8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Section Header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18" hidden="0"/>
          <p:cNvPicPr>
            <a:picLocks noChangeAspect="1"/>
          </p:cNvPicPr>
          <p:nvPr isPhoto="0" userDrawn="1"/>
        </p:nvPicPr>
        <p:blipFill>
          <a:blip r:embed="rId3">
            <a:lum bright="70000" contrast="-70000"/>
          </a:blip>
          <a:stretch/>
        </p:blipFill>
        <p:spPr bwMode="auto">
          <a:xfrm>
            <a:off x="107504" y="116631"/>
            <a:ext cx="8928992" cy="6590405"/>
          </a:xfrm>
          <a:prstGeom prst="rect">
            <a:avLst/>
          </a:prstGeom>
        </p:spPr>
      </p:pic>
      <p:sp>
        <p:nvSpPr>
          <p:cNvPr id="5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85800" y="836713"/>
            <a:ext cx="7772400" cy="10081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6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22313" y="2060848"/>
            <a:ext cx="7772400" cy="3816425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</p:spPr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</p:spPr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457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1600201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026" y="2174874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5" y="155679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575050" y="1916833"/>
            <a:ext cx="5111750" cy="42093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457201" y="2752533"/>
            <a:ext cx="3008313" cy="3373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792288" y="4800600"/>
            <a:ext cx="54864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Picture Placeholder 2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1852209" y="1797125"/>
            <a:ext cx="5439582" cy="3000026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400"/>
              </a:spcBef>
              <a:buNone/>
              <a:defRPr lang="en-US" sz="1800" b="0" cap="none" spc="0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Text Placeholder 24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1737360" y="5445224"/>
            <a:ext cx="5669280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600" b="0" i="0" cap="none" spc="30">
                <a:solidFill>
                  <a:srgbClr val="603636"/>
                </a:solidFill>
                <a:latin typeface="+mn-lt"/>
                <a:ea typeface="+mn-ea"/>
                <a:cs typeface="Arial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5" hidden="0"/>
          <p:cNvPicPr>
            <a:picLocks noChangeAspect="1"/>
          </p:cNvPicPr>
          <p:nvPr isPhoto="0" userDrawn="0"/>
        </p:nvPicPr>
        <p:blipFill>
          <a:blip r:embed="rId14">
            <a:lum bright="70000" contrast="-70000"/>
          </a:blip>
          <a:stretch/>
        </p:blipFill>
        <p:spPr bwMode="auto">
          <a:xfrm>
            <a:off x="107504" y="116631"/>
            <a:ext cx="8928992" cy="6590405"/>
          </a:xfrm>
          <a:prstGeom prst="rect">
            <a:avLst/>
          </a:prstGeom>
        </p:spPr>
      </p:pic>
      <p:pic>
        <p:nvPicPr>
          <p:cNvPr id="5" name="Рисунок 26" hidden="0"/>
          <p:cNvPicPr>
            <a:picLocks noChangeAspect="1"/>
          </p:cNvPicPr>
          <p:nvPr isPhoto="0" userDrawn="0"/>
        </p:nvPicPr>
        <p:blipFill>
          <a:blip r:embed="rId15"/>
          <a:stretch/>
        </p:blipFill>
        <p:spPr bwMode="auto">
          <a:xfrm>
            <a:off x="-108520" y="-24174"/>
            <a:ext cx="9361040" cy="1538632"/>
          </a:xfrm>
          <a:prstGeom prst="rect">
            <a:avLst/>
          </a:prstGeom>
        </p:spPr>
      </p:pic>
      <p:grpSp>
        <p:nvGrpSpPr>
          <p:cNvPr id="6" name="Группа 76" hidden="0"/>
          <p:cNvGrpSpPr/>
          <p:nvPr isPhoto="0" userDrawn="0"/>
        </p:nvGrpSpPr>
        <p:grpSpPr bwMode="auto">
          <a:xfrm>
            <a:off x="3148506" y="1074073"/>
            <a:ext cx="2846987" cy="122679"/>
            <a:chOff x="971599" y="3129578"/>
            <a:chExt cx="6007191" cy="326894"/>
          </a:xfrm>
          <a:solidFill>
            <a:srgbClr val="835A2D"/>
          </a:solidFill>
        </p:grpSpPr>
        <p:sp>
          <p:nvSpPr>
            <p:cNvPr id="7" name="Полилиния 77" hidden="0"/>
            <p:cNvSpPr/>
            <p:nvPr isPhoto="0" userDrawn="1"/>
          </p:nvSpPr>
          <p:spPr bwMode="auto">
            <a:xfrm>
              <a:off x="971599" y="3205633"/>
              <a:ext cx="2826362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8" name="Полилиния 78" hidden="0"/>
            <p:cNvSpPr/>
            <p:nvPr isPhoto="0" userDrawn="1"/>
          </p:nvSpPr>
          <p:spPr bwMode="auto">
            <a:xfrm flipV="1">
              <a:off x="971599" y="3290350"/>
              <a:ext cx="2826362" cy="87394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9" name="Овал 79" hidden="0"/>
            <p:cNvSpPr/>
            <p:nvPr isPhoto="0" userDrawn="1"/>
          </p:nvSpPr>
          <p:spPr bwMode="auto">
            <a:xfrm>
              <a:off x="3742381" y="3209049"/>
              <a:ext cx="125966" cy="16795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10" name="Овал 80" hidden="0"/>
            <p:cNvSpPr/>
            <p:nvPr isPhoto="0" userDrawn="1"/>
          </p:nvSpPr>
          <p:spPr bwMode="auto">
            <a:xfrm>
              <a:off x="3877732" y="3129578"/>
              <a:ext cx="245171" cy="326894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11" name="Группа 81" hidden="0"/>
            <p:cNvGrpSpPr/>
            <p:nvPr isPhoto="0" userDrawn="1"/>
          </p:nvGrpSpPr>
          <p:grpSpPr bwMode="auto">
            <a:xfrm flipH="1">
              <a:off x="4122903" y="3204294"/>
              <a:ext cx="2855888" cy="172112"/>
              <a:chOff x="1124000" y="3408833"/>
              <a:chExt cx="2896747" cy="172112"/>
            </a:xfrm>
            <a:grpFill/>
          </p:grpSpPr>
          <p:sp>
            <p:nvSpPr>
              <p:cNvPr id="12" name="Полилиния 82" hidden="0"/>
              <p:cNvSpPr/>
              <p:nvPr isPhoto="0" userDrawn="1"/>
            </p:nvSpPr>
            <p:spPr bwMode="auto">
              <a:xfrm>
                <a:off x="1124000" y="3408833"/>
                <a:ext cx="2826362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3" name="Полилиния 83" hidden="0"/>
              <p:cNvSpPr/>
              <p:nvPr isPhoto="0" userDrawn="1"/>
            </p:nvSpPr>
            <p:spPr bwMode="auto">
              <a:xfrm flipV="1">
                <a:off x="1124000" y="3493550"/>
                <a:ext cx="2826362" cy="87394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14" name="Овал 84" hidden="0"/>
              <p:cNvSpPr/>
              <p:nvPr isPhoto="0" userDrawn="1"/>
            </p:nvSpPr>
            <p:spPr bwMode="auto">
              <a:xfrm>
                <a:off x="3894781" y="3412249"/>
                <a:ext cx="125966" cy="167954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1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47664" y="274638"/>
            <a:ext cx="6048672" cy="8035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6" name="Текст 4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83568" y="1772816"/>
            <a:ext cx="7776864" cy="439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17" name="Дата 4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33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8" name="Нижний колонтитул 5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00536" y="6165304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6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29536" y="6165304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lvl1pPr algn="ctr" defTabSz="914400">
        <a:spcBef>
          <a:spcPts val="400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55600" indent="-355600" algn="l" defTabSz="91440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30">
          <a:solidFill>
            <a:srgbClr val="603636"/>
          </a:solidFill>
          <a:latin typeface="+mn-lt"/>
          <a:ea typeface="+mn-ea"/>
          <a:cs typeface="Arial"/>
        </a:defRPr>
      </a:lvl1pPr>
      <a:lvl2pPr marL="903288" indent="-355600" algn="l" defTabSz="914400">
        <a:lnSpc>
          <a:spcPct val="100000"/>
        </a:lnSpc>
        <a:spcBef>
          <a:spcPts val="1200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  <a:cs typeface="Arial"/>
        </a:defRPr>
      </a:lvl2pPr>
      <a:lvl3pPr marL="1258888" indent="-355600" algn="l" defTabSz="914400">
        <a:lnSpc>
          <a:spcPct val="100000"/>
        </a:lnSpc>
        <a:spcBef>
          <a:spcPts val="1200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  <a:cs typeface="Arial"/>
        </a:defRPr>
      </a:lvl3pPr>
      <a:lvl4pPr marL="1614488" indent="-355600" algn="l" defTabSz="914400">
        <a:lnSpc>
          <a:spcPct val="100000"/>
        </a:lnSpc>
        <a:spcBef>
          <a:spcPts val="1200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  <a:cs typeface="Arial"/>
        </a:defRPr>
      </a:lvl4pPr>
      <a:lvl5pPr marL="2149475" indent="-355600" algn="l" defTabSz="914400">
        <a:lnSpc>
          <a:spcPct val="100000"/>
        </a:lnSpc>
        <a:spcBef>
          <a:spcPts val="1200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  <a:cs typeface="Arial"/>
        </a:defRPr>
      </a:lvl5pPr>
      <a:lvl6pPr marL="0" indent="0" algn="ctr" defTabSz="914400">
        <a:lnSpc>
          <a:spcPct val="100000"/>
        </a:lnSpc>
        <a:spcBef>
          <a:spcPts val="1200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>
        <a:lnSpc>
          <a:spcPct val="100000"/>
        </a:lnSpc>
        <a:spcBef>
          <a:spcPts val="12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>
        <a:lnSpc>
          <a:spcPct val="100000"/>
        </a:lnSpc>
        <a:spcBef>
          <a:spcPts val="1200"/>
        </a:spcBef>
        <a:buFont typeface="Arial"/>
        <a:buNone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>
        <a:lnSpc>
          <a:spcPct val="100000"/>
        </a:lnSpc>
        <a:spcBef>
          <a:spcPts val="1200"/>
        </a:spcBef>
        <a:buFont typeface="Arial"/>
        <a:buNone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 flipH="0" flipV="0">
            <a:off x="419918" y="800100"/>
            <a:ext cx="8352928" cy="2390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5400" i="0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Христианские праздники и традиции их празднования на Руси</a:t>
            </a:r>
            <a:endParaRPr sz="5400" i="0">
              <a:solidFill>
                <a:srgbClr val="FF0000"/>
              </a:solidFill>
              <a:latin typeface="Symbola"/>
              <a:ea typeface="Symbola"/>
              <a:cs typeface="Symbola"/>
            </a:endParaRPr>
          </a:p>
        </p:txBody>
      </p:sp>
      <p:sp>
        <p:nvSpPr>
          <p:cNvPr id="5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683568" y="332656"/>
            <a:ext cx="6480048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>
                <a:solidFill>
                  <a:schemeClr val="tx1"/>
                </a:solidFill>
              </a:rPr>
              <a:t>                </a:t>
            </a:r>
            <a:endParaRPr lang="ru-RU" sz="32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753950" y="1571624"/>
            <a:ext cx="4076866" cy="465169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 marL="109728" indent="0" algn="r">
              <a:buNone/>
              <a:defRPr/>
            </a:pPr>
            <a:r>
              <a:rPr lang="ru-RU" sz="2600" i="1">
                <a:solidFill>
                  <a:schemeClr val="bg2"/>
                </a:solidFill>
              </a:rPr>
              <a:t>Праздник </a:t>
            </a:r>
            <a:r>
              <a:rPr lang="ru-RU" sz="2600" i="1">
                <a:solidFill>
                  <a:schemeClr val="bg2"/>
                </a:solidFill>
              </a:rPr>
              <a:t>Воскресения Христова — Святая Пасха — главный христианский праздник, «праздников Праздник и Торжество из торжеств». </a:t>
            </a:r>
            <a:br>
              <a:rPr lang="ru-RU" sz="2600" i="1">
                <a:solidFill>
                  <a:schemeClr val="bg2"/>
                </a:solidFill>
              </a:rPr>
            </a:br>
            <a:r>
              <a:rPr lang="ru-RU" sz="2600" i="1">
                <a:solidFill>
                  <a:schemeClr val="bg2"/>
                </a:solidFill>
              </a:rPr>
              <a:t>Тропарь праздника гласит: «Христос воскрес из мертвых, </a:t>
            </a:r>
            <a:r>
              <a:rPr lang="ru-RU" sz="2600" i="1">
                <a:solidFill>
                  <a:schemeClr val="bg2"/>
                </a:solidFill>
              </a:rPr>
              <a:t>смертию</a:t>
            </a:r>
            <a:r>
              <a:rPr lang="ru-RU" sz="2600" i="1">
                <a:solidFill>
                  <a:schemeClr val="bg2"/>
                </a:solidFill>
              </a:rPr>
              <a:t> смерть поправ и дав жизнь находящимся в гробах, т. е. мертвым». И православные воспевают победу Иисуса Христа над смертью и адом и дарование вечной жизни и блаженства.</a:t>
            </a:r>
            <a:r>
              <a:rPr lang="ru-RU" sz="2600" i="1">
                <a:solidFill>
                  <a:schemeClr val="bg2"/>
                </a:solidFill>
              </a:rPr>
              <a:t> </a:t>
            </a:r>
            <a:br>
              <a:rPr lang="ru-RU" i="1"/>
            </a:br>
            <a:endParaRPr lang="ru-RU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289720" y="567296"/>
            <a:ext cx="6624736" cy="690003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Autofit/>
          </a:bodyPr>
          <a:lstStyle/>
          <a:p>
            <a:pPr algn="ctr">
              <a:defRPr/>
            </a:pPr>
            <a:r>
              <a:rPr lang="ru-RU" sz="3600">
                <a:latin typeface="Symbola"/>
                <a:ea typeface="Symbola"/>
                <a:cs typeface="Symbola"/>
              </a:rPr>
              <a:t>ПАСХА</a:t>
            </a:r>
            <a:br>
              <a:rPr lang="ru-RU" sz="3600"/>
            </a:br>
            <a:endParaRPr sz="3600"/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20099" y="1561467"/>
            <a:ext cx="3776557" cy="4768043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4649174" y="2089077"/>
            <a:ext cx="3835826" cy="2876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rotWithShape="0" algn="tl">
              <a:srgbClr val="000000">
                <a:alpha val="30000"/>
              </a:srgbClr>
            </a:outerShdw>
          </a:effectLst>
        </p:spPr>
      </p:pic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077299" y="266699"/>
            <a:ext cx="6827384" cy="1018076"/>
          </a:xfrm>
        </p:spPr>
        <p:txBody>
          <a:bodyPr/>
          <a:lstStyle/>
          <a:p>
            <a:pPr algn="ctr">
              <a:defRPr/>
            </a:pPr>
            <a:r>
              <a:rPr lang="ru-RU">
                <a:latin typeface="Symbola"/>
                <a:ea typeface="Symbola"/>
                <a:cs typeface="Symbola"/>
              </a:rPr>
              <a:t>Традиции праздника</a:t>
            </a:r>
            <a:endParaRPr>
              <a:latin typeface="Symbola"/>
              <a:ea typeface="Symbola"/>
              <a:cs typeface="Symbola"/>
            </a:endParaRPr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75928" y="2089077"/>
            <a:ext cx="3725572" cy="2895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rotWithShape="0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2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63638" y="3590925"/>
            <a:ext cx="3773473" cy="2537715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  <p:sp>
        <p:nvSpPr>
          <p:cNvPr id="5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506300" y="1543050"/>
            <a:ext cx="4162424" cy="463867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 marL="109728" indent="0" algn="r">
              <a:buNone/>
              <a:defRPr/>
            </a:pPr>
            <a:r>
              <a:rPr lang="ru-RU" sz="2400" b="1" i="1">
                <a:solidFill>
                  <a:schemeClr val="bg2"/>
                </a:solidFill>
              </a:rPr>
              <a:t>Христос Воскрес! Скворцы поют,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И, пробудясь, ликуют степи.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В снегах, журча, ручьи бегут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И с звонким смехом быстро рвут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Зимою скованные цепи.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Еще задумчив темный лес,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Не веря счастью пробужденья.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Проснись! Пой песню Воскресенья - </a:t>
            </a:r>
            <a:br>
              <a:rPr lang="ru-RU" sz="2400" b="1" i="1">
                <a:solidFill>
                  <a:schemeClr val="bg2"/>
                </a:solidFill>
              </a:rPr>
            </a:br>
            <a:r>
              <a:rPr lang="ru-RU" sz="2400" b="1" i="1">
                <a:solidFill>
                  <a:schemeClr val="bg2"/>
                </a:solidFill>
              </a:rPr>
              <a:t>Христос Воскрес!</a:t>
            </a:r>
            <a:endParaRPr sz="2400">
              <a:solidFill>
                <a:schemeClr val="bg2"/>
              </a:solidFill>
            </a:endParaRPr>
          </a:p>
          <a:p>
            <a:pPr marL="109728" indent="0" algn="r">
              <a:buNone/>
              <a:defRPr/>
            </a:pPr>
            <a:endParaRPr sz="2400" b="1" i="1">
              <a:solidFill>
                <a:schemeClr val="bg2"/>
              </a:solidFill>
            </a:endParaRPr>
          </a:p>
          <a:p>
            <a:pPr marL="109728" indent="0" algn="r">
              <a:buNone/>
              <a:defRPr/>
            </a:pPr>
            <a:r>
              <a:rPr lang="ru-RU" sz="2400" b="1" i="1">
                <a:solidFill>
                  <a:schemeClr val="bg2"/>
                </a:solidFill>
              </a:rPr>
              <a:t>Владимир </a:t>
            </a:r>
            <a:r>
              <a:rPr lang="ru-RU" sz="2400" b="1" i="1">
                <a:solidFill>
                  <a:schemeClr val="bg2"/>
                </a:solidFill>
              </a:rPr>
              <a:t>Ладыженский</a:t>
            </a:r>
            <a:r>
              <a:rPr lang="ru-RU" sz="2400" b="1" i="1">
                <a:solidFill>
                  <a:schemeClr val="bg2"/>
                </a:solidFill>
              </a:rPr>
              <a:t> </a:t>
            </a:r>
            <a:endParaRPr sz="2400" b="1" i="1">
              <a:solidFill>
                <a:schemeClr val="bg2"/>
              </a:solidFill>
            </a:endParaRPr>
          </a:p>
          <a:p>
            <a:pPr marL="109728" indent="0" algn="r">
              <a:buNone/>
              <a:defRPr/>
            </a:pPr>
            <a:r>
              <a:rPr lang="ru-RU" b="1" i="1">
                <a:solidFill>
                  <a:schemeClr val="bg2"/>
                </a:solidFill>
              </a:rPr>
              <a:t>(</a:t>
            </a:r>
            <a:r>
              <a:rPr lang="ru-RU" b="1" i="1">
                <a:solidFill>
                  <a:schemeClr val="bg2"/>
                </a:solidFill>
              </a:rPr>
              <a:t>1859-1932)</a:t>
            </a:r>
            <a:endParaRPr>
              <a:solidFill>
                <a:schemeClr val="bg2"/>
              </a:solidFill>
            </a:endParaRPr>
          </a:p>
          <a:p>
            <a:pPr algn="r">
              <a:defRPr/>
            </a:pPr>
            <a:endParaRPr lang="ru-RU"/>
          </a:p>
        </p:txBody>
      </p:sp>
      <p:sp>
        <p:nvSpPr>
          <p:cNvPr id="6" name="TextBox 3" hidden="0"/>
          <p:cNvSpPr txBox="1"/>
          <p:nvPr isPhoto="0" userDrawn="0"/>
        </p:nvSpPr>
        <p:spPr bwMode="auto">
          <a:xfrm>
            <a:off x="2085230" y="574900"/>
            <a:ext cx="5400888" cy="579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i="0" u="none">
                <a:solidFill>
                  <a:schemeClr val="bg2"/>
                </a:solidFill>
              </a:rPr>
              <a:t>Поэтическая страница</a:t>
            </a:r>
            <a:endParaRPr sz="3200" i="0" u="none">
              <a:solidFill>
                <a:schemeClr val="bg2"/>
              </a:solidFill>
            </a:endParaRPr>
          </a:p>
        </p:txBody>
      </p:sp>
      <p:pic>
        <p:nvPicPr>
          <p:cNvPr id="7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848038" y="1714500"/>
            <a:ext cx="1970617" cy="1642181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736749" y="1771649"/>
            <a:ext cx="3695798" cy="4437933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  <p:sp>
        <p:nvSpPr>
          <p:cNvPr id="5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725375" y="2019758"/>
            <a:ext cx="4019549" cy="414291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109728" indent="0" algn="r">
              <a:buNone/>
              <a:defRPr/>
            </a:pPr>
            <a:r>
              <a:rPr lang="ru-RU" b="1" i="0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Троица </a:t>
            </a:r>
            <a:r>
              <a:rPr lang="ru-RU" b="1" i="0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— один из</a:t>
            </a:r>
            <a:r>
              <a:rPr lang="ru-RU" b="1" i="0">
                <a:solidFill>
                  <a:schemeClr val="tx1"/>
                </a:solidFill>
                <a:latin typeface="Symbola"/>
                <a:ea typeface="Symbola"/>
                <a:cs typeface="Symbola"/>
              </a:rPr>
              <a:t> </a:t>
            </a:r>
            <a:r>
              <a:rPr lang="ru-RU" b="1" i="0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величайших православных праздников, прославляющий триединство Бога Отца, Бога Сына и Бога</a:t>
            </a:r>
            <a:r>
              <a:rPr lang="ru-RU" b="1" i="0">
                <a:solidFill>
                  <a:schemeClr val="tx1"/>
                </a:solidFill>
                <a:latin typeface="Symbola"/>
                <a:ea typeface="Symbola"/>
                <a:cs typeface="Symbola"/>
              </a:rPr>
              <a:t> </a:t>
            </a:r>
            <a:r>
              <a:rPr lang="ru-RU" b="1" i="0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Святого Духа. Отмечают его в седьмое воскресенье после Пасхи</a:t>
            </a:r>
            <a:r>
              <a:rPr lang="ru-RU" b="1" i="0">
                <a:solidFill>
                  <a:schemeClr val="tx1"/>
                </a:solidFill>
                <a:latin typeface="Symbola"/>
                <a:ea typeface="Symbola"/>
                <a:cs typeface="Symbola"/>
              </a:rPr>
              <a:t>. </a:t>
            </a:r>
            <a:br>
              <a:rPr lang="ru-RU" i="0">
                <a:latin typeface="Symbola"/>
                <a:ea typeface="Symbola"/>
                <a:cs typeface="Symbola"/>
              </a:rPr>
            </a:br>
            <a:endParaRPr lang="ru-RU"/>
          </a:p>
        </p:txBody>
      </p:sp>
      <p:sp>
        <p:nvSpPr>
          <p:cNvPr id="6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736749" y="449610"/>
            <a:ext cx="7400925" cy="792459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ru-RU" sz="2600" b="1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ДЕНЬ СВЯТОЙ ТРОИЦЫ. ПЯТИДЕСЯТНИЦА </a:t>
            </a:r>
            <a:r>
              <a:rPr lang="ru-RU" sz="2600" b="1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(</a:t>
            </a:r>
            <a:r>
              <a:rPr lang="ru-RU" sz="2600" b="1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седьмое воскресенье после Пасхи)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92799" y="2294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ru-RU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Традиции праздника</a:t>
            </a:r>
            <a:endParaRPr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5" name="Рисунок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24930" y="1935857"/>
            <a:ext cx="4392488" cy="2952328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395817" y="2949327"/>
            <a:ext cx="4226581" cy="3168351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71550" y="1776827"/>
            <a:ext cx="3448974" cy="3296152"/>
          </a:xfrm>
          <a:prstGeom prst="rect">
            <a:avLst/>
          </a:prstGeom>
        </p:spPr>
      </p:pic>
      <p:sp>
        <p:nvSpPr>
          <p:cNvPr id="5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134824" y="1609724"/>
            <a:ext cx="4610100" cy="477135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50000" lnSpcReduction="10000"/>
          </a:bodyPr>
          <a:lstStyle/>
          <a:p>
            <a:pPr marL="109728" indent="0" algn="r">
              <a:buNone/>
              <a:defRPr/>
            </a:pPr>
            <a:r>
              <a:rPr lang="ru-RU"/>
              <a:t> Гудящий </a:t>
            </a:r>
            <a:r>
              <a:rPr lang="ru-RU"/>
              <a:t>благовест к молитве призывает,</a:t>
            </a:r>
            <a:br>
              <a:rPr lang="ru-RU"/>
            </a:br>
            <a:r>
              <a:rPr lang="ru-RU"/>
              <a:t>На солнечных лучах над нивами звенит;</a:t>
            </a:r>
            <a:br>
              <a:rPr lang="ru-RU"/>
            </a:br>
            <a:r>
              <a:rPr lang="ru-RU"/>
              <a:t>Даль заливных лугов в лазури утопает,</a:t>
            </a:r>
            <a:br>
              <a:rPr lang="ru-RU"/>
            </a:br>
            <a:r>
              <a:rPr lang="ru-RU"/>
              <a:t>И речка на лугах сверкает и горит.</a:t>
            </a:r>
            <a:br>
              <a:rPr lang="ru-RU"/>
            </a:br>
            <a:br>
              <a:rPr lang="ru-RU"/>
            </a:br>
            <a:r>
              <a:rPr lang="ru-RU"/>
              <a:t>А на селе с утра идет обедня в храме;</a:t>
            </a:r>
            <a:br>
              <a:rPr lang="ru-RU"/>
            </a:br>
            <a:r>
              <a:rPr lang="ru-RU"/>
              <a:t>Зеленою травой усыпан весь амвон,</a:t>
            </a:r>
            <a:br>
              <a:rPr lang="ru-RU"/>
            </a:br>
            <a:r>
              <a:rPr lang="ru-RU"/>
              <a:t>Алтарь, сияющий и убранный цветами,</a:t>
            </a:r>
            <a:br>
              <a:rPr lang="ru-RU"/>
            </a:br>
            <a:r>
              <a:rPr lang="ru-RU"/>
              <a:t>Янтарным блеском свеч и солнца озарен.</a:t>
            </a:r>
            <a:br>
              <a:rPr lang="ru-RU"/>
            </a:br>
            <a:br>
              <a:rPr lang="ru-RU"/>
            </a:br>
            <a:r>
              <a:rPr lang="ru-RU"/>
              <a:t>И звонко хор поет, веселый и нестройный,</a:t>
            </a:r>
            <a:br>
              <a:rPr lang="ru-RU"/>
            </a:br>
            <a:r>
              <a:rPr lang="ru-RU"/>
              <a:t>И в окна ветерок приносит аромат -</a:t>
            </a:r>
            <a:br>
              <a:rPr lang="ru-RU"/>
            </a:br>
            <a:r>
              <a:rPr lang="ru-RU"/>
              <a:t>Твой нынче день настал, усталый, кроткий брат,</a:t>
            </a:r>
            <a:br>
              <a:rPr lang="ru-RU"/>
            </a:br>
            <a:r>
              <a:rPr lang="ru-RU"/>
              <a:t>Весенний праздник твой, и светлый, и спокойный!</a:t>
            </a:r>
            <a:br>
              <a:rPr lang="ru-RU"/>
            </a:br>
            <a:br>
              <a:rPr lang="ru-RU"/>
            </a:br>
            <a:r>
              <a:rPr lang="ru-RU"/>
              <a:t>Ты нынче с трудовых засеянных полей</a:t>
            </a:r>
            <a:br>
              <a:rPr lang="ru-RU"/>
            </a:br>
            <a:r>
              <a:rPr lang="ru-RU"/>
              <a:t>Принес сюда простые приношения:</a:t>
            </a:r>
            <a:br>
              <a:rPr lang="ru-RU"/>
            </a:br>
            <a:r>
              <a:rPr lang="ru-RU"/>
              <a:t>Гирлянды молодых березовых ветвей,</a:t>
            </a:r>
            <a:br>
              <a:rPr lang="ru-RU"/>
            </a:br>
            <a:r>
              <a:rPr lang="ru-RU"/>
              <a:t>Печали тихий вздох, молитву - и смиренье.</a:t>
            </a:r>
            <a:endParaRPr/>
          </a:p>
          <a:p>
            <a:pPr marL="109728" indent="0" algn="r">
              <a:buNone/>
              <a:defRPr/>
            </a:pPr>
            <a:endParaRPr lang="ru-RU"/>
          </a:p>
          <a:p>
            <a:pPr marL="109728" indent="0" algn="r">
              <a:buNone/>
              <a:defRPr/>
            </a:pPr>
            <a:r>
              <a:rPr lang="ru-RU"/>
              <a:t>Бунин </a:t>
            </a:r>
            <a:r>
              <a:rPr lang="ru-RU"/>
              <a:t>Иван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6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96465" y="457600"/>
            <a:ext cx="7229319" cy="751404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Поэтическая страница</a:t>
            </a:r>
            <a:endParaRPr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1690046"/>
            <a:ext cx="8424935" cy="47632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В прощеный день, как на ……… весь целуются. </a:t>
            </a: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В день ….. ……....     Христова хозяину не годится со двора идти: овцы заблудятся.</a:t>
            </a: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Без …………. дом не строится.</a:t>
            </a: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Бог любит ……</a:t>
            </a: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Под …….……….. и под Крещенье жгут навоз среди двора, чтоб родители на том свете согревались.</a:t>
            </a:r>
            <a:endParaRPr sz="1800">
              <a:solidFill>
                <a:schemeClr val="bg2"/>
              </a:solidFill>
            </a:endParaRPr>
          </a:p>
          <a:p>
            <a:pPr>
              <a:buFont typeface="Wingdings"/>
              <a:buChar char="ü"/>
              <a:defRPr/>
            </a:pPr>
            <a:r>
              <a:rPr lang="ru-RU" sz="1800">
                <a:solidFill>
                  <a:schemeClr val="bg2"/>
                </a:solidFill>
              </a:rPr>
              <a:t>После масленицы великий пост, а за страстною ………</a:t>
            </a:r>
            <a:endParaRPr sz="1800">
              <a:solidFill>
                <a:schemeClr val="bg2"/>
              </a:solidFill>
            </a:endParaRPr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924899" y="476249"/>
            <a:ext cx="7705569" cy="857250"/>
          </a:xfrm>
        </p:spPr>
        <p:txBody>
          <a:bodyPr/>
          <a:lstStyle/>
          <a:p>
            <a:pPr>
              <a:defRPr/>
            </a:pPr>
            <a:r>
              <a:rPr lang="ru-RU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Собери пословицы</a:t>
            </a:r>
            <a:endParaRPr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sp>
        <p:nvSpPr>
          <p:cNvPr id="6" name="TextBox 3" hidden="0"/>
          <p:cNvSpPr txBox="1"/>
          <p:nvPr isPhoto="0" userDrawn="0"/>
        </p:nvSpPr>
        <p:spPr bwMode="auto">
          <a:xfrm>
            <a:off x="3752850" y="5290064"/>
            <a:ext cx="1584355" cy="45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sz="2400" b="1">
                <a:solidFill>
                  <a:srgbClr val="FF0000"/>
                </a:solidFill>
              </a:rPr>
              <a:t>Пасху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7" name="TextBox 4" hidden="0"/>
          <p:cNvSpPr txBox="1"/>
          <p:nvPr isPhoto="0" userDrawn="0"/>
        </p:nvSpPr>
        <p:spPr bwMode="auto">
          <a:xfrm rot="10800000" flipH="1" flipV="1">
            <a:off x="3975131" y="5747300"/>
            <a:ext cx="2019299" cy="564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Р</a:t>
            </a:r>
            <a:r>
              <a:rPr lang="ru-RU" sz="2400" b="1">
                <a:solidFill>
                  <a:srgbClr val="FF0000"/>
                </a:solidFill>
              </a:rPr>
              <a:t>ождества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8" name="TextBox 5" hidden="0"/>
          <p:cNvSpPr txBox="1"/>
          <p:nvPr isPhoto="0" userDrawn="0"/>
        </p:nvSpPr>
        <p:spPr bwMode="auto">
          <a:xfrm>
            <a:off x="5891994" y="5800706"/>
            <a:ext cx="1297369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Троицы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9" name="TextBox 6" hidden="0"/>
          <p:cNvSpPr txBox="1"/>
          <p:nvPr isPhoto="0" userDrawn="0"/>
        </p:nvSpPr>
        <p:spPr bwMode="auto">
          <a:xfrm>
            <a:off x="2189007" y="5800706"/>
            <a:ext cx="1211793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Троицу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0" name="TextBox 7" hidden="0"/>
          <p:cNvSpPr txBox="1"/>
          <p:nvPr isPhoto="0" userDrawn="0"/>
        </p:nvSpPr>
        <p:spPr bwMode="auto">
          <a:xfrm>
            <a:off x="1476797" y="5290064"/>
            <a:ext cx="1634015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Рождество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1" name="TextBox 8" hidden="0"/>
          <p:cNvSpPr txBox="1"/>
          <p:nvPr isPhoto="0" userDrawn="0"/>
        </p:nvSpPr>
        <p:spPr bwMode="auto">
          <a:xfrm>
            <a:off x="827584" y="5930725"/>
            <a:ext cx="1012512" cy="45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Пасха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30508" y="2340404"/>
            <a:ext cx="4446810" cy="31683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rotWithShape="0" algn="tl">
              <a:srgbClr val="000000">
                <a:alpha val="30000"/>
              </a:srgbClr>
            </a:outerShdw>
          </a:effectLst>
        </p:spPr>
      </p:pic>
      <p:sp>
        <p:nvSpPr>
          <p:cNvPr id="5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735024" y="2184358"/>
            <a:ext cx="3085447" cy="348044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0" indent="530225" algn="ctr">
              <a:buNone/>
              <a:defRPr/>
            </a:pPr>
            <a:r>
              <a:rPr lang="ru-RU" sz="2400" b="0">
                <a:solidFill>
                  <a:schemeClr val="bg2"/>
                </a:solidFill>
              </a:rPr>
              <a:t>Праздники играют в жизни человека важную роль. Но православные праздники – необычные. Люди стремятся быть лучше, так как это время добрых дел.</a:t>
            </a:r>
            <a:endParaRPr sz="2400" b="0">
              <a:solidFill>
                <a:schemeClr val="bg2"/>
              </a:solidFill>
            </a:endParaRPr>
          </a:p>
          <a:p>
            <a:pPr marL="0" indent="530225" algn="ctr">
              <a:buNone/>
              <a:defRPr/>
            </a:pPr>
            <a:endParaRPr sz="2400" b="0">
              <a:solidFill>
                <a:schemeClr val="bg2"/>
              </a:solidFill>
            </a:endParaRPr>
          </a:p>
          <a:p>
            <a:pPr marL="0" indent="442913" algn="ctr">
              <a:buNone/>
              <a:defRPr/>
            </a:pPr>
            <a:r>
              <a:rPr lang="ru-RU" sz="2400" b="0">
                <a:solidFill>
                  <a:schemeClr val="bg2"/>
                </a:solidFill>
              </a:rPr>
              <a:t>  </a:t>
            </a:r>
            <a:endParaRPr sz="2400" b="0">
              <a:solidFill>
                <a:schemeClr val="bg2"/>
              </a:solidFill>
            </a:endParaRPr>
          </a:p>
        </p:txBody>
      </p:sp>
      <p:sp>
        <p:nvSpPr>
          <p:cNvPr id="6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Подведение итога</a:t>
            </a:r>
            <a:endParaRPr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7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163241" y="3209833"/>
            <a:ext cx="1690622" cy="1296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rotWithShape="0" algn="tl">
              <a:srgbClr val="000000">
                <a:alpha val="30000"/>
              </a:srgbClr>
            </a:outerShdw>
          </a:effectLst>
        </p:spPr>
      </p:pic>
      <p:pic>
        <p:nvPicPr>
          <p:cNvPr id="8" name="Рисунок 6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3114005" y="2919190"/>
            <a:ext cx="1543720" cy="11577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rotWithShape="0" algn="tl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72067" y="2132856"/>
            <a:ext cx="7408333" cy="399330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lang="ru-RU" sz="3600"/>
              <a:t> Нарисовать рисунок </a:t>
            </a:r>
            <a:endParaRPr lang="ru-RU" sz="3600"/>
          </a:p>
          <a:p>
            <a:pPr>
              <a:defRPr/>
            </a:pPr>
            <a:r>
              <a:rPr lang="ru-RU" sz="3600"/>
              <a:t>«Православный праздник»</a:t>
            </a:r>
            <a:endParaRPr lang="ru-RU" sz="3600"/>
          </a:p>
          <a:p>
            <a:pPr>
              <a:defRPr/>
            </a:pPr>
            <a:r>
              <a:rPr lang="ru-RU" sz="3600"/>
              <a:t>Выбери праздник, который тебе больше всего запомнился и нарисуй к нему сюжетный рисунок</a:t>
            </a:r>
            <a:endParaRPr lang="ru-RU" sz="3600"/>
          </a:p>
          <a:p>
            <a:pPr>
              <a:defRPr/>
            </a:pPr>
            <a:r>
              <a:rPr lang="ru-RU" sz="3600"/>
              <a:t>Отправь фотографию рисунка на эл. почту belavskay@rambler.ru</a:t>
            </a:r>
            <a:endParaRPr lang="ru-RU" sz="3600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800"/>
              <a:t>Домашнее задание</a:t>
            </a:r>
            <a:endParaRPr lang="ru-RU"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72067" y="2132856"/>
            <a:ext cx="7408333" cy="3993307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3600"/>
              <a:t>  СПАСИБО ЗА ЗАНЯТИЕ, ЖДУ ВАШИХ РАБОТ И НАДЕЮСЬ, ЧТО ВЫ БУДЕТЕ СОВЕРШАТЬ ТОЛЬКО ДОБРЫЕ ПОСТУПКИ!</a:t>
            </a:r>
            <a:endParaRPr lang="ru-RU" sz="3600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ru-RU" sz="4800">
                <a:latin typeface="Symbola"/>
                <a:ea typeface="Symbola"/>
                <a:cs typeface="Symbola"/>
              </a:rPr>
              <a:t>Домашнее задание</a:t>
            </a:r>
            <a:endParaRPr sz="4800">
              <a:latin typeface="Symbola"/>
              <a:ea typeface="Symbola"/>
              <a:cs typeface="Symbo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10575" y="1700808"/>
            <a:ext cx="7917475" cy="4538066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/>
          </a:p>
          <a:p>
            <a:pPr>
              <a:defRPr/>
            </a:pPr>
            <a:r>
              <a:rPr lang="ru-RU"/>
              <a:t>СЕГОДНЯ МЫ БУДЕМ ЗНАКОМИТЬСЯ С ТЕМОЙ: ХРИСТИАНСКИЕ ПРЗДНИКИ И ТРАДИЦИИ!</a:t>
            </a:r>
            <a:endParaRPr lang="ru-RU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ru-RU" b="1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ЗДРАВСТВУЙТЕ, РЕБЯТА!</a:t>
            </a:r>
            <a:endParaRPr b="1"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1820250" y="1724025"/>
            <a:ext cx="6272790" cy="4539579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944075" y="260648"/>
            <a:ext cx="5344510" cy="1143000"/>
          </a:xfrm>
        </p:spPr>
        <p:txBody>
          <a:bodyPr/>
          <a:lstStyle/>
          <a:p>
            <a:pPr algn="r">
              <a:defRPr/>
            </a:pPr>
            <a:r>
              <a:rPr lang="ru-RU" i="0" u="none">
                <a:latin typeface="Symbola"/>
                <a:ea typeface="Symbola"/>
                <a:cs typeface="Symbola"/>
              </a:rPr>
              <a:t>П</a:t>
            </a:r>
            <a:r>
              <a:rPr lang="ru-RU" i="0" u="none">
                <a:latin typeface="Symbola"/>
                <a:ea typeface="Symbola"/>
                <a:cs typeface="Symbola"/>
              </a:rPr>
              <a:t>равославный </a:t>
            </a:r>
            <a:r>
              <a:rPr lang="ru-RU" i="0" u="none">
                <a:latin typeface="Symbola"/>
                <a:ea typeface="Symbola"/>
                <a:cs typeface="Symbola"/>
              </a:rPr>
              <a:t>календарь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190472" y="1592610"/>
            <a:ext cx="4506671" cy="4731990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 fontScale="55000" lnSpcReduction="9000"/>
          </a:bodyPr>
          <a:lstStyle/>
          <a:p>
            <a:pPr marL="109728" indent="0" algn="r">
              <a:buNone/>
              <a:defRPr/>
            </a:pPr>
            <a:r>
              <a:rPr lang="ru-RU" sz="3800" b="0">
                <a:solidFill>
                  <a:schemeClr val="bg2"/>
                </a:solidFill>
              </a:rPr>
              <a:t>Величайший</a:t>
            </a:r>
            <a:r>
              <a:rPr lang="ru-RU" sz="3800" b="0">
                <a:solidFill>
                  <a:schemeClr val="bg2"/>
                </a:solidFill>
              </a:rPr>
              <a:t> православный праздник. Это праздник прихода Бога в телесном облике в  земную жизнь. Младенец родился в полутемном холодном хлеву в пригороде небольшого городка Вифлеема. На место Рождения Христа указывала яркая </a:t>
            </a:r>
            <a:r>
              <a:rPr lang="ru-RU" sz="3800" b="0">
                <a:solidFill>
                  <a:schemeClr val="bg2"/>
                </a:solidFill>
              </a:rPr>
              <a:t>Вифолеемская</a:t>
            </a:r>
            <a:r>
              <a:rPr lang="ru-RU" sz="3800" b="0">
                <a:solidFill>
                  <a:schemeClr val="bg2"/>
                </a:solidFill>
              </a:rPr>
              <a:t> звезда, за светом которой следовали три восточных царя (их называют волхвами) Валтасар, </a:t>
            </a:r>
            <a:r>
              <a:rPr lang="ru-RU" sz="3800" b="0">
                <a:solidFill>
                  <a:schemeClr val="bg2"/>
                </a:solidFill>
              </a:rPr>
              <a:t>Гаспар</a:t>
            </a:r>
            <a:r>
              <a:rPr lang="ru-RU" sz="3800" b="0">
                <a:solidFill>
                  <a:schemeClr val="bg2"/>
                </a:solidFill>
              </a:rPr>
              <a:t> и Мельхиор. Они принесли в дар  Божественному Младенцу золото, ладан и смирну. 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88040"/>
            <a:ext cx="8229600" cy="1252728"/>
          </a:xfrm>
        </p:spPr>
        <p:txBody>
          <a:bodyPr/>
          <a:lstStyle/>
          <a:p>
            <a:pPr algn="ctr">
              <a:defRPr/>
            </a:pPr>
            <a:r>
              <a:rPr lang="ru-RU" i="0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Рождество Христово </a:t>
            </a:r>
            <a:endParaRPr i="0"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62778" y="1639807"/>
            <a:ext cx="3572046" cy="4369115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573100" y="1412776"/>
            <a:ext cx="3128773" cy="1280365"/>
          </a:xfrm>
        </p:spPr>
        <p:txBody>
          <a:bodyPr>
            <a:noAutofit/>
          </a:bodyPr>
          <a:lstStyle/>
          <a:p>
            <a:pPr marL="109728" indent="0" algn="r">
              <a:buNone/>
              <a:defRPr/>
            </a:pPr>
            <a:r>
              <a:rPr lang="ru-RU" sz="1600" b="1" i="1">
                <a:solidFill>
                  <a:schemeClr val="bg2"/>
                </a:solidFill>
              </a:rPr>
              <a:t>Ночь тиха.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По тверди зыбкой 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Звезды южные дрожат.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Очи матери с улыбкой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В ясли тихие глядят.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Ни ушей, ни взоров лишних,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Вот пропели петухи ≈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И за ангелами в вышних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Славят Бога пастухи.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Ясли тихо светят взору,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Озарен Марии лик. 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Звездный хор к иному хору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Слухом трепетным приник.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И над Ним горит высоко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Та звезда далеких стран;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С ней несут цари востока</a:t>
            </a: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Злато, смирну и </a:t>
            </a:r>
            <a:r>
              <a:rPr lang="ru-RU" sz="1600" b="1" i="1">
                <a:solidFill>
                  <a:schemeClr val="bg2"/>
                </a:solidFill>
              </a:rPr>
              <a:t>ливан</a:t>
            </a:r>
            <a:r>
              <a:rPr lang="ru-RU" sz="1600" b="1" i="1">
                <a:solidFill>
                  <a:schemeClr val="bg2"/>
                </a:solidFill>
              </a:rPr>
              <a:t>.</a:t>
            </a:r>
            <a:endParaRPr sz="1600" b="1">
              <a:solidFill>
                <a:schemeClr val="bg2"/>
              </a:solidFill>
            </a:endParaRPr>
          </a:p>
          <a:p>
            <a:pPr algn="r">
              <a:defRPr/>
            </a:pPr>
            <a:br>
              <a:rPr lang="ru-RU" sz="1600" b="1" i="1">
                <a:solidFill>
                  <a:schemeClr val="bg2"/>
                </a:solidFill>
              </a:rPr>
            </a:br>
            <a:r>
              <a:rPr lang="ru-RU" sz="1600" b="1" i="1">
                <a:solidFill>
                  <a:schemeClr val="bg2"/>
                </a:solidFill>
              </a:rPr>
              <a:t>А. Фет</a:t>
            </a:r>
            <a:br>
              <a:rPr lang="ru-RU" sz="1800" i="1">
                <a:solidFill>
                  <a:schemeClr val="bg2"/>
                </a:solidFill>
              </a:rPr>
            </a:br>
            <a:endParaRPr sz="1800" i="1">
              <a:solidFill>
                <a:schemeClr val="bg2"/>
              </a:solidFill>
            </a:endParaRPr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-612575" y="26408"/>
            <a:ext cx="8229600" cy="1252728"/>
          </a:xfrm>
        </p:spPr>
        <p:txBody>
          <a:bodyPr/>
          <a:lstStyle/>
          <a:p>
            <a:pPr algn="ctr">
              <a:defRPr/>
            </a:pPr>
            <a:r>
              <a:rPr lang="ru-RU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Поэтическая страница</a:t>
            </a:r>
            <a:endParaRPr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58224" y="1617179"/>
            <a:ext cx="3600450" cy="4829026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 flipH="0" flipV="0">
            <a:off x="734776" y="1981199"/>
            <a:ext cx="3628648" cy="3833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rotWithShape="0" algn="tl">
              <a:srgbClr val="000000">
                <a:alpha val="33000"/>
              </a:srgbClr>
            </a:outerShdw>
          </a:effectLst>
        </p:spPr>
      </p:pic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420200" y="381000"/>
            <a:ext cx="6570903" cy="1000125"/>
          </a:xfrm>
        </p:spPr>
        <p:txBody>
          <a:bodyPr/>
          <a:lstStyle/>
          <a:p>
            <a:pPr algn="ctr">
              <a:defRPr/>
            </a:pPr>
            <a:r>
              <a:rPr lang="ru-RU" b="1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Традиции праздника</a:t>
            </a:r>
            <a:endParaRPr b="1"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870768" y="1981199"/>
            <a:ext cx="3693181" cy="3824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rotWithShape="0" algn="tl">
              <a:srgbClr val="000000">
                <a:alpha val="3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734900" y="1791831"/>
            <a:ext cx="3838574" cy="413271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109538" indent="-20638" algn="r">
              <a:buNone/>
              <a:defRPr/>
            </a:pPr>
            <a:r>
              <a:rPr lang="ru-RU" sz="2000">
                <a:solidFill>
                  <a:schemeClr val="bg2"/>
                </a:solidFill>
              </a:rPr>
              <a:t>Праздник </a:t>
            </a:r>
            <a:r>
              <a:rPr lang="ru-RU" sz="2000">
                <a:solidFill>
                  <a:schemeClr val="bg2"/>
                </a:solidFill>
              </a:rPr>
              <a:t>установлен в память крещения тридцатилетнего Иисуса Христа пророком Иоанном Предтечей (Крестителем) в реке Иордан. </a:t>
            </a:r>
            <a:endParaRPr sz="2000">
              <a:solidFill>
                <a:schemeClr val="bg2"/>
              </a:solidFill>
            </a:endParaRPr>
          </a:p>
          <a:p>
            <a:pPr marL="109538" indent="-20638" algn="r">
              <a:buNone/>
              <a:defRPr/>
            </a:pPr>
            <a:r>
              <a:rPr lang="ru-RU" sz="2000">
                <a:solidFill>
                  <a:schemeClr val="bg2"/>
                </a:solidFill>
              </a:rPr>
              <a:t>Крещение </a:t>
            </a:r>
            <a:r>
              <a:rPr lang="ru-RU" sz="2000">
                <a:solidFill>
                  <a:schemeClr val="bg2"/>
                </a:solidFill>
              </a:rPr>
              <a:t>Иоанново</a:t>
            </a:r>
            <a:r>
              <a:rPr lang="ru-RU" sz="2000">
                <a:solidFill>
                  <a:schemeClr val="bg2"/>
                </a:solidFill>
              </a:rPr>
              <a:t> означало: как тело омывается и очищается водами Иордана, так и душа человека очищается от грехов. </a:t>
            </a:r>
            <a:endParaRPr sz="2000">
              <a:solidFill>
                <a:schemeClr val="bg2"/>
              </a:solidFill>
            </a:endParaRPr>
          </a:p>
          <a:p>
            <a:pPr>
              <a:defRPr/>
            </a:pPr>
            <a:endParaRPr sz="2000">
              <a:solidFill>
                <a:schemeClr val="bg2"/>
              </a:solidFill>
            </a:endParaRPr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46856" y="269776"/>
            <a:ext cx="8229600" cy="1143000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ru-RU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КРЕЩЕНИЕ ГОСПОДНЕ. БОГОЯВЛЕНИЕ – 19 января</a:t>
            </a:r>
            <a:br>
              <a:rPr lang="ru-RU">
                <a:solidFill>
                  <a:schemeClr val="bg2"/>
                </a:solidFill>
                <a:latin typeface="Symbola"/>
                <a:ea typeface="Symbola"/>
                <a:cs typeface="Symbola"/>
              </a:rPr>
            </a:br>
            <a:endParaRPr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6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01074" y="1670473"/>
            <a:ext cx="3695700" cy="4465967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1308770" y="228599"/>
            <a:ext cx="6693205" cy="981075"/>
          </a:xfrm>
        </p:spPr>
        <p:txBody>
          <a:bodyPr/>
          <a:lstStyle/>
          <a:p>
            <a:pPr algn="ctr">
              <a:defRPr/>
            </a:pPr>
            <a:r>
              <a:rPr lang="ru-RU" b="1" u="none">
                <a:solidFill>
                  <a:schemeClr val="bg2"/>
                </a:solidFill>
                <a:latin typeface="Symbola"/>
                <a:ea typeface="Symbola"/>
                <a:cs typeface="Symbola"/>
              </a:rPr>
              <a:t>Традиции праздника</a:t>
            </a:r>
            <a:endParaRPr b="1" u="none">
              <a:solidFill>
                <a:schemeClr val="bg2"/>
              </a:solidFill>
              <a:latin typeface="Symbola"/>
              <a:ea typeface="Symbola"/>
              <a:cs typeface="Symbola"/>
            </a:endParaRPr>
          </a:p>
        </p:txBody>
      </p:sp>
      <p:pic>
        <p:nvPicPr>
          <p:cNvPr id="5" name="Рисунок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33661" y="1823990"/>
            <a:ext cx="3012293" cy="4012374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6" name="Объект 3" hidden="0"/>
          <p:cNvPicPr>
            <a:picLocks noChangeAspect="1" noGrp="1"/>
          </p:cNvPicPr>
          <p:nvPr isPhoto="0" userDrawn="0">
            <p:ph idx="1" hasCustomPrompt="0"/>
          </p:nvPr>
        </p:nvPicPr>
        <p:blipFill>
          <a:blip r:embed="rId3"/>
          <a:stretch/>
        </p:blipFill>
        <p:spPr bwMode="auto">
          <a:xfrm flipH="0" flipV="0">
            <a:off x="4145707" y="2348476"/>
            <a:ext cx="4411704" cy="3268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773000" y="1705785"/>
            <a:ext cx="3993023" cy="4399739"/>
          </a:xfrm>
        </p:spPr>
        <p:txBody>
          <a:bodyPr>
            <a:noAutofit/>
          </a:bodyPr>
          <a:lstStyle/>
          <a:p>
            <a:pPr marL="109728" indent="0" algn="r">
              <a:buNone/>
              <a:defRPr/>
            </a:pPr>
            <a:r>
              <a:rPr lang="ru-RU" sz="2200" i="1">
                <a:solidFill>
                  <a:schemeClr val="bg2"/>
                </a:solidFill>
              </a:rPr>
              <a:t>«Я </a:t>
            </a:r>
            <a:r>
              <a:rPr lang="ru-RU" sz="2200" i="1">
                <a:solidFill>
                  <a:schemeClr val="bg2"/>
                </a:solidFill>
              </a:rPr>
              <a:t>и теперь еще чувствую это слово, как чувствовал его в детстве: яркие пятна, звоны – вызывает оно во мне; пылающие печи, ухабистую снежную дорогу, уже замаслившуюся на солнце, с ныряющими по ней веселыми </a:t>
            </a:r>
            <a:r>
              <a:rPr lang="ru-RU" sz="2000" i="1">
                <a:solidFill>
                  <a:schemeClr val="bg2"/>
                </a:solidFill>
              </a:rPr>
              <a:t>санями, с веселыми конями в </a:t>
            </a:r>
            <a:r>
              <a:rPr lang="ru-RU" sz="2000" i="1">
                <a:solidFill>
                  <a:schemeClr val="bg2"/>
                </a:solidFill>
              </a:rPr>
              <a:t>розанах, в </a:t>
            </a:r>
            <a:r>
              <a:rPr lang="ru-RU" sz="2000" i="1">
                <a:solidFill>
                  <a:schemeClr val="bg2"/>
                </a:solidFill>
              </a:rPr>
              <a:t>колокольцах</a:t>
            </a:r>
            <a:r>
              <a:rPr lang="ru-RU" sz="2000" i="1">
                <a:solidFill>
                  <a:schemeClr val="bg2"/>
                </a:solidFill>
              </a:rPr>
              <a:t> и бубенцах, с игривыми переборами </a:t>
            </a:r>
            <a:r>
              <a:rPr lang="ru-RU" sz="2000" i="1">
                <a:solidFill>
                  <a:schemeClr val="bg2"/>
                </a:solidFill>
              </a:rPr>
              <a:t>гармоники…»</a:t>
            </a:r>
            <a:endParaRPr sz="2000">
              <a:solidFill>
                <a:schemeClr val="bg2"/>
              </a:solidFill>
            </a:endParaRPr>
          </a:p>
        </p:txBody>
      </p:sp>
      <p:sp>
        <p:nvSpPr>
          <p:cNvPr id="5" name="Заголовок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67544" y="188640"/>
            <a:ext cx="8229600" cy="10081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i="1"/>
              <a:t> </a:t>
            </a:r>
            <a:r>
              <a:rPr lang="ru-RU" i="1"/>
              <a:t>           </a:t>
            </a:r>
            <a:r>
              <a:rPr lang="ru-RU" sz="3600" i="0" u="none">
                <a:latin typeface="Symbola"/>
                <a:ea typeface="Symbola"/>
                <a:cs typeface="Symbola"/>
              </a:rPr>
              <a:t> </a:t>
            </a:r>
            <a:r>
              <a:rPr lang="ru-RU" sz="3600" i="0" u="none">
                <a:latin typeface="Symbola"/>
                <a:ea typeface="Symbola"/>
                <a:cs typeface="Symbola"/>
              </a:rPr>
              <a:t>Масленица</a:t>
            </a:r>
            <a:r>
              <a:rPr lang="ru-RU" sz="3600" i="0" u="none">
                <a:latin typeface="Symbola"/>
                <a:ea typeface="Symbola"/>
                <a:cs typeface="Symbola"/>
              </a:rPr>
              <a:t>…</a:t>
            </a:r>
            <a:endParaRPr lang="ru-RU"/>
          </a:p>
        </p:txBody>
      </p:sp>
      <p:pic>
        <p:nvPicPr>
          <p:cNvPr id="6" name="Рисунок 4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91369" y="1563371"/>
            <a:ext cx="3990974" cy="4498127"/>
          </a:xfrm>
          <a:prstGeom prst="rect">
            <a:avLst/>
          </a:prstGeom>
          <a:ln>
            <a:noFill/>
          </a:ln>
          <a:effectLst>
            <a:reflection blurRad="12700" dist="5000" dir="2100000" sy="-100000" rotWithShape="0" algn="bl" stA="30000" endPos="30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Classic">
  <a:themeElements>
    <a:clrScheme name="Classic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Классическая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0</Words>
  <Application>R7-Office/6.3.1.43</Application>
  <DocSecurity>0</DocSecurity>
  <PresentationFormat>Экран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Христианские праздники и их традиции</dc:title>
  <dc:subject/>
  <dc:creator>1</dc:creator>
  <cp:keywords/>
  <dc:description/>
  <dc:identifier/>
  <dc:language/>
  <cp:lastModifiedBy>Лылынг Союм</cp:lastModifiedBy>
  <cp:revision>26</cp:revision>
  <dcterms:created xsi:type="dcterms:W3CDTF">2013-10-27T18:33:04Z</dcterms:created>
  <dcterms:modified xsi:type="dcterms:W3CDTF">2022-01-27T11:57:59Z</dcterms:modified>
  <cp:category/>
  <cp:contentStatus/>
  <cp:version/>
</cp:coreProperties>
</file>