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35" r:id="rId3"/>
    <p:sldId id="336" r:id="rId4"/>
    <p:sldId id="337" r:id="rId5"/>
    <p:sldId id="338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334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  <p:sldId id="327" r:id="rId76"/>
    <p:sldId id="328" r:id="rId77"/>
    <p:sldId id="329" r:id="rId78"/>
    <p:sldId id="330" r:id="rId79"/>
    <p:sldId id="332" r:id="rId80"/>
    <p:sldId id="333" r:id="rId81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pPr>
              <a:defRPr/>
            </a:pPr>
            <a:fld id="{D9DF3548-EF71-4D52-B36A-4A716ABE3BC2}" type="datetimeFigureOut">
              <a:rPr lang="ru-RU" smtClean="0"/>
              <a:pPr>
                <a:defRPr/>
              </a:pPr>
              <a:t>25.01.2022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pPr>
              <a:defRPr/>
            </a:pPr>
            <a:fld id="{BBC255BF-6291-4B63-83DF-AF36A6CB777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2311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DF3548-EF71-4D52-B36A-4A716ABE3BC2}" type="datetimeFigureOut">
              <a:rPr lang="ru-RU" smtClean="0"/>
              <a:pPr>
                <a:defRPr/>
              </a:pPr>
              <a:t>25.01.2022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pPr>
              <a:defRPr/>
            </a:pPr>
            <a:fld id="{BBC255BF-6291-4B63-83DF-AF36A6CB777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0868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DF3548-EF71-4D52-B36A-4A716ABE3BC2}" type="datetimeFigureOut">
              <a:rPr lang="ru-RU" smtClean="0"/>
              <a:pPr>
                <a:defRPr/>
              </a:pPr>
              <a:t>25.01.2022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pPr>
              <a:defRPr/>
            </a:pPr>
            <a:fld id="{BBC255BF-6291-4B63-83DF-AF36A6CB777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5753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DF3548-EF71-4D52-B36A-4A716ABE3BC2}" type="datetimeFigureOut">
              <a:rPr lang="ru-RU" smtClean="0"/>
              <a:pPr>
                <a:defRPr/>
              </a:pPr>
              <a:t>25.01.2022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pPr>
              <a:defRPr/>
            </a:pPr>
            <a:fld id="{BBC255BF-6291-4B63-83DF-AF36A6CB777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572918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DF3548-EF71-4D52-B36A-4A716ABE3BC2}" type="datetimeFigureOut">
              <a:rPr lang="ru-RU" smtClean="0"/>
              <a:pPr>
                <a:defRPr/>
              </a:pPr>
              <a:t>25.01.2022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pPr>
              <a:defRPr/>
            </a:pPr>
            <a:fld id="{BBC255BF-6291-4B63-83DF-AF36A6CB777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00154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DF3548-EF71-4D52-B36A-4A716ABE3BC2}" type="datetimeFigureOut">
              <a:rPr lang="ru-RU" smtClean="0"/>
              <a:pPr>
                <a:defRPr/>
              </a:pPr>
              <a:t>25.01.2022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C255BF-6291-4B63-83DF-AF36A6CB777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87298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DF3548-EF71-4D52-B36A-4A716ABE3BC2}" type="datetimeFigureOut">
              <a:rPr lang="ru-RU" smtClean="0"/>
              <a:pPr>
                <a:defRPr/>
              </a:pPr>
              <a:t>25.01.2022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C255BF-6291-4B63-83DF-AF36A6CB777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0202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DF3548-EF71-4D52-B36A-4A716ABE3BC2}" type="datetimeFigureOut">
              <a:rPr lang="ru-RU" smtClean="0"/>
              <a:pPr>
                <a:defRPr/>
              </a:pPr>
              <a:t>25.01.2022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C255BF-6291-4B63-83DF-AF36A6CB777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62524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 bwMode="ltGray"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pPr>
              <a:defRPr/>
            </a:pPr>
            <a:fld id="{D9DF3548-EF71-4D52-B36A-4A716ABE3BC2}" type="datetimeFigureOut">
              <a:rPr lang="ru-RU" smtClean="0"/>
              <a:pPr>
                <a:defRPr/>
              </a:pPr>
              <a:t>25.01.2022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pPr>
              <a:defRPr/>
            </a:pPr>
            <a:fld id="{BBC255BF-6291-4B63-83DF-AF36A6CB777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24338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1_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Дата 27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9DF3548-EF71-4D52-B36A-4A716ABE3BC2}" type="datetimeFigureOut">
              <a:rPr lang="ru-RU"/>
              <a:pPr>
                <a:defRPr/>
              </a:pPr>
              <a:t>25.01.2022</a:t>
            </a:fld>
            <a:endParaRPr lang="ru-RU"/>
          </a:p>
        </p:txBody>
      </p:sp>
      <p:sp>
        <p:nvSpPr>
          <p:cNvPr id="5" name="Нижний колонтитул 16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2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BC255BF-6291-4B63-83DF-AF36A6CB77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31"/>
          <p:cNvSpPr/>
          <p:nvPr/>
        </p:nvSpPr>
        <p:spPr bwMode="auto">
          <a:xfrm>
            <a:off x="0" y="-1"/>
            <a:ext cx="365760" cy="685445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Прямоугольник 38"/>
          <p:cNvSpPr/>
          <p:nvPr/>
        </p:nvSpPr>
        <p:spPr bwMode="auto"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рямоугольник 39"/>
          <p:cNvSpPr/>
          <p:nvPr/>
        </p:nvSpPr>
        <p:spPr bwMode="auto"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оугольник 40"/>
          <p:cNvSpPr/>
          <p:nvPr/>
        </p:nvSpPr>
        <p:spPr bwMode="auto"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Прямоугольник 41"/>
          <p:cNvSpPr/>
          <p:nvPr/>
        </p:nvSpPr>
        <p:spPr bwMode="auto"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Заголовок 7"/>
          <p:cNvSpPr>
            <a:spLocks noGrp="1"/>
          </p:cNvSpPr>
          <p:nvPr>
            <p:ph type="ctrTitle"/>
          </p:nvPr>
        </p:nvSpPr>
        <p:spPr bwMode="auto"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3" name="Подзаголовок 8"/>
          <p:cNvSpPr>
            <a:spLocks noGrp="1"/>
          </p:cNvSpPr>
          <p:nvPr>
            <p:ph type="subTitle" idx="1"/>
          </p:nvPr>
        </p:nvSpPr>
        <p:spPr bwMode="auto">
          <a:xfrm>
            <a:off x="914400" y="2834640"/>
            <a:ext cx="7772400" cy="1508759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4" name="Прямоугольник 55"/>
          <p:cNvSpPr/>
          <p:nvPr/>
        </p:nvSpPr>
        <p:spPr bwMode="auto">
          <a:xfrm>
            <a:off x="255291" y="5047394"/>
            <a:ext cx="73152" cy="1691640"/>
          </a:xfrm>
          <a:prstGeom prst="rect">
            <a:avLst/>
          </a:prstGeom>
          <a:solidFill>
            <a:schemeClr val="accent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Прямоугольник 64"/>
          <p:cNvSpPr/>
          <p:nvPr/>
        </p:nvSpPr>
        <p:spPr bwMode="auto">
          <a:xfrm>
            <a:off x="255291" y="4796819"/>
            <a:ext cx="73152" cy="228600"/>
          </a:xfrm>
          <a:prstGeom prst="rect">
            <a:avLst/>
          </a:prstGeom>
          <a:solidFill>
            <a:schemeClr val="accent3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Прямоугольник 65"/>
          <p:cNvSpPr/>
          <p:nvPr/>
        </p:nvSpPr>
        <p:spPr bwMode="auto"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Прямоугольник 66"/>
          <p:cNvSpPr/>
          <p:nvPr/>
        </p:nvSpPr>
        <p:spPr bwMode="auto">
          <a:xfrm>
            <a:off x="255291" y="4542559"/>
            <a:ext cx="73152" cy="73152"/>
          </a:xfrm>
          <a:prstGeom prst="rect">
            <a:avLst/>
          </a:prstGeom>
          <a:solidFill>
            <a:schemeClr val="accent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1_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9DF3548-EF71-4D52-B36A-4A716ABE3BC2}" type="datetimeFigureOut">
              <a:rPr lang="ru-RU"/>
              <a:pPr>
                <a:defRPr/>
              </a:pPr>
              <a:t>25.01.2022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BC255BF-6291-4B63-83DF-AF36A6CB77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DF3548-EF71-4D52-B36A-4A716ABE3BC2}" type="datetimeFigureOut">
              <a:rPr lang="ru-RU" smtClean="0"/>
              <a:pPr>
                <a:defRPr/>
              </a:pPr>
              <a:t>25.01.2022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C255BF-6291-4B63-83DF-AF36A6CB777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06503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1_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олилиния 13"/>
          <p:cNvSpPr/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 extrusionOk="0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5" name="Полилиния 14"/>
          <p:cNvSpPr/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 extrusionOk="0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6" name="Полилиния 12"/>
          <p:cNvSpPr/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 extrusionOk="0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7" name="Полилиния 15"/>
          <p:cNvSpPr/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 extrusionOk="0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8" name="Полилиния 16"/>
          <p:cNvSpPr/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 extrusionOk="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9" name="Полилиния 17"/>
          <p:cNvSpPr/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 extrusionOk="0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0" name="Полилиния 18"/>
          <p:cNvSpPr/>
          <p:nvPr/>
        </p:nvSpPr>
        <p:spPr bwMode="auto">
          <a:xfrm>
            <a:off x="5948363" y="4246563"/>
            <a:ext cx="2090736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 extrusionOk="0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1" name="Полилиния 19"/>
          <p:cNvSpPr/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 extrusionOk="0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2" name="Полилиния 20"/>
          <p:cNvSpPr/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 extrusionOk="0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3" name="Полилиния 21"/>
          <p:cNvSpPr/>
          <p:nvPr/>
        </p:nvSpPr>
        <p:spPr bwMode="auto">
          <a:xfrm>
            <a:off x="5943600" y="1752599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 extrusionOk="0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4" name="Полилиния 22"/>
          <p:cNvSpPr/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 extrusionOk="0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5" name="Полилиния 23"/>
          <p:cNvSpPr/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 extrusionOk="0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6" name="Полилиния 24"/>
          <p:cNvSpPr/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 extrusionOk="0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7" name="Полилиния 25"/>
          <p:cNvSpPr/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 extrusionOk="0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8" name="Полилиния 26"/>
          <p:cNvSpPr/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 extrusionOk="0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9" name="Текст 2"/>
          <p:cNvSpPr>
            <a:spLocks noGrp="1"/>
          </p:cNvSpPr>
          <p:nvPr>
            <p:ph type="body" idx="1"/>
          </p:nvPr>
        </p:nvSpPr>
        <p:spPr bwMode="auto"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9DF3548-EF71-4D52-B36A-4A716ABE3BC2}" type="datetimeFigureOut">
              <a:rPr lang="ru-RU"/>
              <a:pPr>
                <a:defRPr/>
              </a:pPr>
              <a:t>25.01.2022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BC255BF-6291-4B63-83DF-AF36A6CB77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3" name="Прямоугольник 6"/>
          <p:cNvSpPr/>
          <p:nvPr/>
        </p:nvSpPr>
        <p:spPr bwMode="auto"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Заголовок 1"/>
          <p:cNvSpPr>
            <a:spLocks noGrp="1"/>
          </p:cNvSpPr>
          <p:nvPr>
            <p:ph type="title"/>
          </p:nvPr>
        </p:nvSpPr>
        <p:spPr bwMode="auto"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5" name="Прямоугольник 7"/>
          <p:cNvSpPr/>
          <p:nvPr/>
        </p:nvSpPr>
        <p:spPr bwMode="auto">
          <a:xfrm flipH="1">
            <a:off x="371537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Прямоугольник 8"/>
          <p:cNvSpPr/>
          <p:nvPr/>
        </p:nvSpPr>
        <p:spPr bwMode="auto"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Прямоугольник 9"/>
          <p:cNvSpPr/>
          <p:nvPr/>
        </p:nvSpPr>
        <p:spPr bwMode="auto"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Прямоугольник 10"/>
          <p:cNvSpPr/>
          <p:nvPr/>
        </p:nvSpPr>
        <p:spPr bwMode="auto"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Прямоугольник 11"/>
          <p:cNvSpPr/>
          <p:nvPr/>
        </p:nvSpPr>
        <p:spPr bwMode="auto"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 userDrawn="1">
  <p:cSld name="1_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512064"/>
            <a:ext cx="8229600" cy="914400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Содержимое 2"/>
          <p:cNvSpPr>
            <a:spLocks noGrp="1"/>
          </p:cNvSpPr>
          <p:nvPr>
            <p:ph sz="half" idx="1"/>
          </p:nvPr>
        </p:nvSpPr>
        <p:spPr bwMode="auto"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9DF3548-EF71-4D52-B36A-4A716ABE3BC2}" type="datetimeFigureOut">
              <a:rPr lang="ru-RU"/>
              <a:pPr>
                <a:defRPr/>
              </a:pPr>
              <a:t>25.01.2022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BC255BF-6291-4B63-83DF-AF36A6CB77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 userDrawn="1">
  <p:cSld name="1_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4"/>
          <p:cNvSpPr/>
          <p:nvPr/>
        </p:nvSpPr>
        <p:spPr bwMode="auto"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 bwMode="auto"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6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Текст 3"/>
          <p:cNvSpPr>
            <a:spLocks noGrp="1"/>
          </p:cNvSpPr>
          <p:nvPr>
            <p:ph type="body" sz="half" idx="3"/>
          </p:nvPr>
        </p:nvSpPr>
        <p:spPr bwMode="auto"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Содержимое 4"/>
          <p:cNvSpPr>
            <a:spLocks noGrp="1"/>
          </p:cNvSpPr>
          <p:nvPr>
            <p:ph sz="quarter" idx="2"/>
          </p:nvPr>
        </p:nvSpPr>
        <p:spPr bwMode="auto"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9" name="Содержимое 5"/>
          <p:cNvSpPr>
            <a:spLocks noGrp="1"/>
          </p:cNvSpPr>
          <p:nvPr>
            <p:ph sz="quarter" idx="4"/>
          </p:nvPr>
        </p:nvSpPr>
        <p:spPr bwMode="auto"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9DF3548-EF71-4D52-B36A-4A716ABE3BC2}" type="datetimeFigureOut">
              <a:rPr lang="ru-RU"/>
              <a:pPr>
                <a:defRPr/>
              </a:pPr>
              <a:t>25.01.2022</a:t>
            </a:fld>
            <a:endParaRPr lang="ru-RU"/>
          </a:p>
        </p:txBody>
      </p:sp>
      <p:sp>
        <p:nvSpPr>
          <p:cNvPr id="11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BC255BF-6291-4B63-83DF-AF36A6CB77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" name="Прямоугольник 15"/>
          <p:cNvSpPr/>
          <p:nvPr/>
        </p:nvSpPr>
        <p:spPr bwMode="auto"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Прямоугольник 16"/>
          <p:cNvSpPr/>
          <p:nvPr/>
        </p:nvSpPr>
        <p:spPr bwMode="auto"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Прямоугольник 17"/>
          <p:cNvSpPr/>
          <p:nvPr/>
        </p:nvSpPr>
        <p:spPr bwMode="auto"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Прямоугольник 18"/>
          <p:cNvSpPr/>
          <p:nvPr/>
        </p:nvSpPr>
        <p:spPr bwMode="auto"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Прямоугольник 19"/>
          <p:cNvSpPr/>
          <p:nvPr/>
        </p:nvSpPr>
        <p:spPr bwMode="auto"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Прямоугольник 20"/>
          <p:cNvSpPr/>
          <p:nvPr/>
        </p:nvSpPr>
        <p:spPr bwMode="auto"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Прямоугольник 21"/>
          <p:cNvSpPr/>
          <p:nvPr/>
        </p:nvSpPr>
        <p:spPr bwMode="auto"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Прямоугольник 28"/>
          <p:cNvSpPr/>
          <p:nvPr/>
        </p:nvSpPr>
        <p:spPr bwMode="auto"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Прямоугольник 29"/>
          <p:cNvSpPr/>
          <p:nvPr/>
        </p:nvSpPr>
        <p:spPr bwMode="auto"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1_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9DF3548-EF71-4D52-B36A-4A716ABE3BC2}" type="datetimeFigureOut">
              <a:rPr lang="ru-RU"/>
              <a:pPr>
                <a:defRPr/>
              </a:pPr>
              <a:t>25.01.2022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BC255BF-6291-4B63-83DF-AF36A6CB77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 userDrawn="1">
  <p:cSld name="1_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9DF3548-EF71-4D52-B36A-4A716ABE3BC2}" type="datetimeFigureOut">
              <a:rPr lang="ru-RU"/>
              <a:pPr>
                <a:defRPr/>
              </a:pPr>
              <a:t>25.01.2022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BC255BF-6291-4B63-83DF-AF36A6CB77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1_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Текст 2"/>
          <p:cNvSpPr>
            <a:spLocks noGrp="1"/>
          </p:cNvSpPr>
          <p:nvPr>
            <p:ph type="body" idx="2"/>
          </p:nvPr>
        </p:nvSpPr>
        <p:spPr bwMode="auto"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Содержимое 3"/>
          <p:cNvSpPr>
            <a:spLocks noGrp="1"/>
          </p:cNvSpPr>
          <p:nvPr>
            <p:ph sz="half" idx="1"/>
          </p:nvPr>
        </p:nvSpPr>
        <p:spPr bwMode="auto"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9DF3548-EF71-4D52-B36A-4A716ABE3BC2}" type="datetimeFigureOut">
              <a:rPr lang="ru-RU"/>
              <a:pPr>
                <a:defRPr/>
              </a:pPr>
              <a:t>25.01.2022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BC255BF-6291-4B63-83DF-AF36A6CB77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1_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/>
          <p:nvPr/>
        </p:nvSpPr>
        <p:spPr bwMode="auto">
          <a:xfrm>
            <a:off x="368032" y="0"/>
            <a:ext cx="8778240" cy="1878037"/>
          </a:xfrm>
          <a:prstGeom prst="rect">
            <a:avLst/>
          </a:prstGeom>
          <a:solidFill>
            <a:srgbClr val="00000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Прямая соединительная линия 8"/>
          <p:cNvCxnSpPr>
            <a:cxnSpLocks/>
          </p:cNvCxnSpPr>
          <p:nvPr/>
        </p:nvCxnSpPr>
        <p:spPr bwMode="auto"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9"/>
          <p:cNvGrpSpPr/>
          <p:nvPr/>
        </p:nvGrpSpPr>
        <p:grpSpPr bwMode="auto">
          <a:xfrm rot="5400000">
            <a:off x="8514581" y="1219200"/>
            <a:ext cx="132763" cy="128465"/>
            <a:chOff x="6668087" y="1297746"/>
            <a:chExt cx="161840" cy="156602"/>
          </a:xfrm>
        </p:grpSpPr>
        <p:cxnSp>
          <p:nvCxnSpPr>
            <p:cNvPr id="7" name="Прямая соединительная линия 14"/>
            <p:cNvCxnSpPr>
              <a:cxnSpLocks/>
            </p:cNvCxnSpPr>
            <p:nvPr/>
          </p:nvCxnSpPr>
          <p:spPr bwMode="auto">
            <a:xfrm rot="16199999">
              <a:off x="6664063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15"/>
            <p:cNvCxnSpPr>
              <a:cxnSpLocks/>
            </p:cNvCxnSpPr>
            <p:nvPr/>
          </p:nvCxnSpPr>
          <p:spPr bwMode="auto">
            <a:xfrm rot="16199999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16"/>
            <p:cNvCxnSpPr>
              <a:cxnSpLocks/>
            </p:cNvCxnSpPr>
            <p:nvPr/>
          </p:nvCxnSpPr>
          <p:spPr bwMode="auto"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8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Рисунок 2"/>
          <p:cNvSpPr>
            <a:spLocks noGrp="1"/>
          </p:cNvSpPr>
          <p:nvPr>
            <p:ph type="pic" idx="1"/>
          </p:nvPr>
        </p:nvSpPr>
        <p:spPr bwMode="auto">
          <a:xfrm>
            <a:off x="368032" y="1893781"/>
            <a:ext cx="8778240" cy="4960144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12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grpSp>
        <p:nvGrpSpPr>
          <p:cNvPr id="13" name="Группа 13"/>
          <p:cNvGrpSpPr/>
          <p:nvPr/>
        </p:nvGrpSpPr>
        <p:grpSpPr bwMode="auto">
          <a:xfrm rot="5400000">
            <a:off x="8666981" y="1371600"/>
            <a:ext cx="132763" cy="128465"/>
            <a:chOff x="6668087" y="1297746"/>
            <a:chExt cx="161840" cy="156602"/>
          </a:xfrm>
        </p:grpSpPr>
        <p:cxnSp>
          <p:nvCxnSpPr>
            <p:cNvPr id="14" name="Прямая соединительная линия 10"/>
            <p:cNvCxnSpPr>
              <a:cxnSpLocks/>
            </p:cNvCxnSpPr>
            <p:nvPr/>
          </p:nvCxnSpPr>
          <p:spPr bwMode="auto">
            <a:xfrm rot="16199999">
              <a:off x="6664063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1"/>
            <p:cNvCxnSpPr>
              <a:cxnSpLocks/>
            </p:cNvCxnSpPr>
            <p:nvPr/>
          </p:nvCxnSpPr>
          <p:spPr bwMode="auto">
            <a:xfrm rot="16199999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2"/>
            <p:cNvCxnSpPr>
              <a:cxnSpLocks/>
            </p:cNvCxnSpPr>
            <p:nvPr/>
          </p:nvCxnSpPr>
          <p:spPr bwMode="auto"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Группа 17"/>
          <p:cNvGrpSpPr/>
          <p:nvPr/>
        </p:nvGrpSpPr>
        <p:grpSpPr bwMode="auto">
          <a:xfrm rot="5400000">
            <a:off x="8320088" y="1474763"/>
            <a:ext cx="132763" cy="128465"/>
            <a:chOff x="6668087" y="1297746"/>
            <a:chExt cx="161840" cy="156602"/>
          </a:xfrm>
        </p:grpSpPr>
        <p:cxnSp>
          <p:nvCxnSpPr>
            <p:cNvPr id="18" name="Прямая соединительная линия 18"/>
            <p:cNvCxnSpPr>
              <a:cxnSpLocks/>
            </p:cNvCxnSpPr>
            <p:nvPr/>
          </p:nvCxnSpPr>
          <p:spPr bwMode="auto">
            <a:xfrm rot="16199999">
              <a:off x="6664063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9"/>
            <p:cNvCxnSpPr>
              <a:cxnSpLocks/>
            </p:cNvCxnSpPr>
            <p:nvPr/>
          </p:nvCxnSpPr>
          <p:spPr bwMode="auto">
            <a:xfrm rot="16199999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20"/>
            <p:cNvCxnSpPr>
              <a:cxnSpLocks/>
            </p:cNvCxnSpPr>
            <p:nvPr/>
          </p:nvCxnSpPr>
          <p:spPr bwMode="auto"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Дата 4"/>
          <p:cNvSpPr>
            <a:spLocks noGrp="1"/>
          </p:cNvSpPr>
          <p:nvPr>
            <p:ph type="dt" sz="half" idx="10"/>
          </p:nvPr>
        </p:nvSpPr>
        <p:spPr bwMode="auto">
          <a:xfrm>
            <a:off x="6477000" y="55498"/>
            <a:ext cx="2133600" cy="365125"/>
          </a:xfrm>
        </p:spPr>
        <p:txBody>
          <a:bodyPr/>
          <a:lstStyle/>
          <a:p>
            <a:pPr>
              <a:defRPr/>
            </a:pPr>
            <a:fld id="{D9DF3548-EF71-4D52-B36A-4A716ABE3BC2}" type="datetimeFigureOut">
              <a:rPr lang="ru-RU"/>
              <a:pPr>
                <a:defRPr/>
              </a:pPr>
              <a:t>25.01.2022</a:t>
            </a:fld>
            <a:endParaRPr lang="ru-RU"/>
          </a:p>
        </p:txBody>
      </p:sp>
      <p:sp>
        <p:nvSpPr>
          <p:cNvPr id="22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xfrm>
            <a:off x="914400" y="55498"/>
            <a:ext cx="5562600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3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55498"/>
            <a:ext cx="457200" cy="365125"/>
          </a:xfrm>
        </p:spPr>
        <p:txBody>
          <a:bodyPr/>
          <a:lstStyle/>
          <a:p>
            <a:pPr>
              <a:defRPr/>
            </a:pPr>
            <a:fld id="{BBC255BF-6291-4B63-83DF-AF36A6CB77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1_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9DF3548-EF71-4D52-B36A-4A716ABE3BC2}" type="datetimeFigureOut">
              <a:rPr lang="ru-RU"/>
              <a:pPr>
                <a:defRPr/>
              </a:pPr>
              <a:t>25.01.2022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BC255BF-6291-4B63-83DF-AF36A6CB77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1_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39"/>
            <a:ext cx="1981200" cy="5851525"/>
          </a:xfrm>
        </p:spPr>
        <p:txBody>
          <a:bodyPr vert="eaVert" anchor="ctr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609600" y="274639"/>
            <a:ext cx="5867399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9DF3548-EF71-4D52-B36A-4A716ABE3BC2}" type="datetimeFigureOut">
              <a:rPr lang="ru-RU"/>
              <a:pPr>
                <a:defRPr/>
              </a:pPr>
              <a:t>25.01.2022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BC255BF-6291-4B63-83DF-AF36A6CB77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pPr>
              <a:defRPr/>
            </a:pPr>
            <a:fld id="{D9DF3548-EF71-4D52-B36A-4A716ABE3BC2}" type="datetimeFigureOut">
              <a:rPr lang="ru-RU" smtClean="0"/>
              <a:pPr>
                <a:defRPr/>
              </a:pPr>
              <a:t>25.01.2022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pPr>
              <a:defRPr/>
            </a:pPr>
            <a:fld id="{BBC255BF-6291-4B63-83DF-AF36A6CB777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1862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DF3548-EF71-4D52-B36A-4A716ABE3BC2}" type="datetimeFigureOut">
              <a:rPr lang="ru-RU" smtClean="0"/>
              <a:pPr>
                <a:defRPr/>
              </a:pPr>
              <a:t>25.01.2022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C255BF-6291-4B63-83DF-AF36A6CB777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4784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DF3548-EF71-4D52-B36A-4A716ABE3BC2}" type="datetimeFigureOut">
              <a:rPr lang="ru-RU" smtClean="0"/>
              <a:pPr>
                <a:defRPr/>
              </a:pPr>
              <a:t>25.01.2022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C255BF-6291-4B63-83DF-AF36A6CB777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1279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DF3548-EF71-4D52-B36A-4A716ABE3BC2}" type="datetimeFigureOut">
              <a:rPr lang="ru-RU" smtClean="0"/>
              <a:pPr>
                <a:defRPr/>
              </a:pPr>
              <a:t>25.01.2022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C255BF-6291-4B63-83DF-AF36A6CB777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3592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DF3548-EF71-4D52-B36A-4A716ABE3BC2}" type="datetimeFigureOut">
              <a:rPr lang="ru-RU" smtClean="0"/>
              <a:pPr>
                <a:defRPr/>
              </a:pPr>
              <a:t>25.01.2022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C255BF-6291-4B63-83DF-AF36A6CB777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2439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DF3548-EF71-4D52-B36A-4A716ABE3BC2}" type="datetimeFigureOut">
              <a:rPr lang="ru-RU" smtClean="0"/>
              <a:pPr>
                <a:defRPr/>
              </a:pPr>
              <a:t>25.01.2022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C255BF-6291-4B63-83DF-AF36A6CB777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9448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DF3548-EF71-4D52-B36A-4A716ABE3BC2}" type="datetimeFigureOut">
              <a:rPr lang="ru-RU" smtClean="0"/>
              <a:pPr>
                <a:defRPr/>
              </a:pPr>
              <a:t>25.01.2022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C255BF-6291-4B63-83DF-AF36A6CB777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4785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30" cstate="print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9DF3548-EF71-4D52-B36A-4A716ABE3BC2}" type="datetimeFigureOut">
              <a:rPr lang="ru-RU" smtClean="0"/>
              <a:pPr>
                <a:defRPr/>
              </a:pPr>
              <a:t>25.01.2022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BC255BF-6291-4B63-83DF-AF36A6CB777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77083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49" r:id="rId18"/>
    <p:sldLayoutId id="2147483650" r:id="rId19"/>
    <p:sldLayoutId id="2147483651" r:id="rId20"/>
    <p:sldLayoutId id="2147483652" r:id="rId21"/>
    <p:sldLayoutId id="2147483653" r:id="rId22"/>
    <p:sldLayoutId id="2147483654" r:id="rId23"/>
    <p:sldLayoutId id="2147483655" r:id="rId24"/>
    <p:sldLayoutId id="2147483656" r:id="rId25"/>
    <p:sldLayoutId id="2147483657" r:id="rId26"/>
    <p:sldLayoutId id="2147483658" r:id="rId27"/>
    <p:sldLayoutId id="2147483659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льга\Downloads\блокада вид города.jpg"/>
          <p:cNvPicPr>
            <a:picLocks noChangeAspect="1" noChangeArrowheads="1"/>
          </p:cNvPicPr>
          <p:nvPr/>
        </p:nvPicPr>
        <p:blipFill>
          <a:blip r:embed="rId2" cstate="print"/>
          <a:stretch/>
        </p:blipFill>
        <p:spPr bwMode="auto">
          <a:xfrm>
            <a:off x="0" y="764704"/>
            <a:ext cx="9144000" cy="6093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2"/>
          <p:cNvSpPr/>
          <p:nvPr/>
        </p:nvSpPr>
        <p:spPr bwMode="auto">
          <a:xfrm>
            <a:off x="0" y="1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БЛОКАДА   ЛЕНИНГРАДА</a:t>
            </a:r>
          </a:p>
          <a:p>
            <a:pPr algn="ctr">
              <a:defRPr/>
            </a:pPr>
            <a:r>
              <a:rPr lang="ru-RU" sz="4400" b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ПОМНИМ!</a:t>
            </a:r>
            <a:r>
              <a:rPr lang="ru-RU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льга\Downloads\аэростаты невский.jpg"/>
          <p:cNvPicPr>
            <a:picLocks noChangeAspect="1" noChangeArrowheads="1"/>
          </p:cNvPicPr>
          <p:nvPr/>
        </p:nvPicPr>
        <p:blipFill>
          <a:blip r:embed="rId2" cstate="print"/>
          <a:stretch/>
        </p:blipFill>
        <p:spPr bwMode="auto">
          <a:xfrm>
            <a:off x="0" y="0"/>
            <a:ext cx="9144000" cy="6834742"/>
          </a:xfrm>
          <a:prstGeom prst="rect">
            <a:avLst/>
          </a:prstGeom>
          <a:noFill/>
        </p:spPr>
      </p:pic>
      <p:sp>
        <p:nvSpPr>
          <p:cNvPr id="5" name="Прямоугольник 3"/>
          <p:cNvSpPr/>
          <p:nvPr/>
        </p:nvSpPr>
        <p:spPr bwMode="auto">
          <a:xfrm>
            <a:off x="755576" y="476672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Подвалы домов превращались в бомбоубежища.  Стекла заклеивали бумажными полосками крест-накрест, чтобы не лопнули от взрывной волны при обстрелах.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trips dir="ld"/>
      </p:transition>
    </mc:Choice>
    <mc:Fallback>
      <p:transition spd="slow">
        <p:strips dir="ld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льга\Downloads\дилижабли.jpg"/>
          <p:cNvPicPr>
            <a:picLocks noChangeAspect="1" noChangeArrowheads="1"/>
          </p:cNvPicPr>
          <p:nvPr/>
        </p:nvPicPr>
        <p:blipFill>
          <a:blip r:embed="rId2" cstate="print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trips dir="ru"/>
      </p:transition>
    </mc:Choice>
    <mc:Fallback>
      <p:transition spd="slow">
        <p:strips dir="ru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льга\Downloads\летний сад.jpg"/>
          <p:cNvPicPr>
            <a:picLocks noChangeAspect="1" noChangeArrowheads="1"/>
          </p:cNvPicPr>
          <p:nvPr/>
        </p:nvPicPr>
        <p:blipFill>
          <a:blip r:embed="rId2" cstate="print"/>
          <a:stretch/>
        </p:blipFill>
        <p:spPr bwMode="auto">
          <a:xfrm>
            <a:off x="0" y="908720"/>
            <a:ext cx="5508104" cy="5733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C:\Users\Ольга\Downloads\летний сад 1.jpg"/>
          <p:cNvPicPr>
            <a:picLocks noChangeAspect="1" noChangeArrowheads="1"/>
          </p:cNvPicPr>
          <p:nvPr/>
        </p:nvPicPr>
        <p:blipFill>
          <a:blip r:embed="rId3" cstate="print"/>
          <a:stretch/>
        </p:blipFill>
        <p:spPr bwMode="auto">
          <a:xfrm>
            <a:off x="5580112" y="908720"/>
            <a:ext cx="3563888" cy="5733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3"/>
          <p:cNvSpPr/>
          <p:nvPr/>
        </p:nvSpPr>
        <p:spPr bwMode="auto">
          <a:xfrm>
            <a:off x="251520" y="0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 постаментов были сняты и зарыты в землю статуи Летнего сада и знаменитых коней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Клодта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с Аничкова моста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 dir="r"/>
      </p:transition>
    </mc:Choice>
    <mc:Fallback>
      <p:transition spd="slow">
        <p:wipe dir="r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Ольга\Downloads\кони.jpg"/>
          <p:cNvPicPr>
            <a:picLocks noChangeAspect="1" noChangeArrowheads="1"/>
          </p:cNvPicPr>
          <p:nvPr/>
        </p:nvPicPr>
        <p:blipFill>
          <a:blip r:embed="rId2" cstate="print"/>
          <a:stretch/>
        </p:blipFill>
        <p:spPr bwMode="auto">
          <a:xfrm>
            <a:off x="0" y="0"/>
            <a:ext cx="9144000" cy="6835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 dir="r"/>
      </p:transition>
    </mc:Choice>
    <mc:Fallback>
      <p:transition spd="slow">
        <p:wipe dir="r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льга\Downloads\медный всадник.jpg"/>
          <p:cNvPicPr>
            <a:picLocks noChangeAspect="1" noChangeArrowheads="1"/>
          </p:cNvPicPr>
          <p:nvPr/>
        </p:nvPicPr>
        <p:blipFill>
          <a:blip r:embed="rId2" cstate="print"/>
          <a:stretch/>
        </p:blipFill>
        <p:spPr bwMode="auto">
          <a:xfrm>
            <a:off x="0" y="0"/>
            <a:ext cx="9144000" cy="6905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2"/>
          <p:cNvSpPr/>
          <p:nvPr/>
        </p:nvSpPr>
        <p:spPr bwMode="auto">
          <a:xfrm>
            <a:off x="251520" y="188640"/>
            <a:ext cx="8712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Медный всадник и памятник Екатерине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укрыли мешками с песком 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доскам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/>
      </p:transition>
    </mc:Choice>
    <mc:Fallback>
      <p:transition spd="slow">
        <p:wip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льга\Downloads\медный всадник 1.jpg"/>
          <p:cNvPicPr>
            <a:picLocks noChangeAspect="1" noChangeArrowheads="1"/>
          </p:cNvPicPr>
          <p:nvPr/>
        </p:nvPicPr>
        <p:blipFill>
          <a:blip r:embed="rId2" cstate="print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 dir="r"/>
      </p:transition>
    </mc:Choice>
    <mc:Fallback>
      <p:transition spd="slow">
        <p:wipe dir="r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/>
          <p:cNvSpPr/>
          <p:nvPr/>
        </p:nvSpPr>
        <p:spPr bwMode="auto">
          <a:xfrm>
            <a:off x="179512" y="188640"/>
            <a:ext cx="8964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/>
              <a:t>Золоченые купола и шпили были прекрасными ориентирами для немецких летчиков, во избежание этого купола покрывали специальной серой </a:t>
            </a:r>
            <a:r>
              <a:rPr lang="ru-RU" b="1" i="1" dirty="0"/>
              <a:t>краской</a:t>
            </a:r>
            <a:endParaRPr lang="ru-RU" dirty="0"/>
          </a:p>
        </p:txBody>
      </p:sp>
      <p:pic>
        <p:nvPicPr>
          <p:cNvPr id="5" name="Picture 2" descr="C:\Users\Ольга\Downloads\черные купола.jpg"/>
          <p:cNvPicPr>
            <a:picLocks noChangeAspect="1" noChangeArrowheads="1"/>
          </p:cNvPicPr>
          <p:nvPr/>
        </p:nvPicPr>
        <p:blipFill>
          <a:blip r:embed="rId2" cstate="print"/>
          <a:stretch/>
        </p:blipFill>
        <p:spPr bwMode="auto">
          <a:xfrm>
            <a:off x="0" y="899800"/>
            <a:ext cx="9144000" cy="595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/>
      </p:transition>
    </mc:Choice>
    <mc:Fallback>
      <p:transition spd="slow">
        <p:wip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льга\Downloads\маскировка смольный.jpg"/>
          <p:cNvPicPr>
            <a:picLocks noChangeAspect="1" noChangeArrowheads="1"/>
          </p:cNvPicPr>
          <p:nvPr/>
        </p:nvPicPr>
        <p:blipFill>
          <a:blip r:embed="rId2" cstate="print"/>
          <a:stretch/>
        </p:blipFill>
        <p:spPr bwMode="auto">
          <a:xfrm>
            <a:off x="0" y="836712"/>
            <a:ext cx="9144000" cy="6005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2"/>
          <p:cNvSpPr/>
          <p:nvPr/>
        </p:nvSpPr>
        <p:spPr bwMode="auto">
          <a:xfrm>
            <a:off x="611560" y="0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«Адмиралтейскую иглу» одели в специальный чехол. 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Маскировочной сеткой покрыли Смольный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Собор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 dir="r"/>
      </p:transition>
    </mc:Choice>
    <mc:Fallback>
      <p:transition spd="slow">
        <p:wipe dir="r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/>
          <p:cNvSpPr/>
          <p:nvPr/>
        </p:nvSpPr>
        <p:spPr bwMode="auto">
          <a:xfrm>
            <a:off x="323528" y="188640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Открытыми остались памятники Барклаю-де-Толли, Кутузову и Суворову: мимо них шли солдаты 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фронт 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Ольга\Downloads\ополчение 2.jpg"/>
          <p:cNvPicPr>
            <a:picLocks noChangeAspect="1" noChangeArrowheads="1"/>
          </p:cNvPicPr>
          <p:nvPr/>
        </p:nvPicPr>
        <p:blipFill>
          <a:blip r:embed="rId2" cstate="print"/>
          <a:stretch/>
        </p:blipFill>
        <p:spPr bwMode="auto">
          <a:xfrm>
            <a:off x="0" y="980727"/>
            <a:ext cx="9144000" cy="5864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 dir="d"/>
      </p:transition>
    </mc:Choice>
    <mc:Fallback>
      <p:transition spd="slow">
        <p:wipe dir="d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льга\Downloads\ополчение 1.jpg"/>
          <p:cNvPicPr>
            <a:picLocks noChangeAspect="1" noChangeArrowheads="1"/>
          </p:cNvPicPr>
          <p:nvPr/>
        </p:nvPicPr>
        <p:blipFill>
          <a:blip r:embed="rId2" cstate="print"/>
          <a:stretch/>
        </p:blipFill>
        <p:spPr bwMode="auto">
          <a:xfrm>
            <a:off x="323528" y="0"/>
            <a:ext cx="8424936" cy="6836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льга\Downloads\блокада вид города.jpg"/>
          <p:cNvPicPr>
            <a:picLocks noChangeAspect="1" noChangeArrowheads="1"/>
          </p:cNvPicPr>
          <p:nvPr/>
        </p:nvPicPr>
        <p:blipFill>
          <a:blip r:embed="rId2" cstate="print"/>
          <a:stretch/>
        </p:blipFill>
        <p:spPr bwMode="auto">
          <a:xfrm>
            <a:off x="0" y="908720"/>
            <a:ext cx="9144000" cy="5949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2"/>
          <p:cNvSpPr/>
          <p:nvPr/>
        </p:nvSpPr>
        <p:spPr bwMode="auto">
          <a:xfrm>
            <a:off x="0" y="1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ЯНВАРЯ 1944 – ДЕНЬ СНЯТИЯ 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БЛОКАДЫ ЛЕНИНГРАДА</a:t>
            </a:r>
          </a:p>
          <a:p>
            <a:pPr algn="ctr">
              <a:defRPr/>
            </a:pPr>
            <a:r>
              <a:rPr lang="ru-RU" sz="4400" b="1" i="1" dirty="0">
                <a:solidFill>
                  <a:schemeClr val="bg1"/>
                </a:solidFill>
              </a:rPr>
              <a:t/>
            </a:r>
            <a:br>
              <a:rPr lang="ru-RU" sz="4400" b="1" i="1" dirty="0">
                <a:solidFill>
                  <a:schemeClr val="bg1"/>
                </a:solidFill>
              </a:rPr>
            </a:br>
            <a:endParaRPr lang="ru-RU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7731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63096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000" b="0" i="0" u="none" strike="noStrike" cap="none" dirty="0">
                <a:ln>
                  <a:noFill/>
                </a:ln>
                <a:solidFill>
                  <a:schemeClr val="tx1"/>
                </a:solidFill>
                <a:latin typeface="Arial"/>
                <a:ea typeface="Times New Roman"/>
                <a:cs typeface="Arial"/>
              </a:rPr>
              <a:t> </a:t>
            </a:r>
            <a:r>
              <a:rPr lang="ru-RU" sz="2000" b="0" i="0" u="none" strike="noStrike" cap="none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 </a:t>
            </a:r>
            <a:r>
              <a:rPr lang="ru-RU" sz="2000" b="0" i="0" u="none" strike="noStrike" cap="none" dirty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конца июня в городе началась эвакуация: из города стали вывозить мирных жителей и в первую очередь детей. До начала  сентября удалось вывезти 636 тыс.человек, 86 крупнейших предприятий (людей и оборудования), многие учреждения, вузы, театры и др. </a:t>
            </a:r>
            <a:endParaRPr lang="ru-RU" sz="2000" b="0" i="0" u="none" strike="noStrike" cap="none" dirty="0">
              <a:ln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Ольга\Downloads\эвакуация 1.jpg"/>
          <p:cNvPicPr>
            <a:picLocks noChangeAspect="1" noChangeArrowheads="1"/>
          </p:cNvPicPr>
          <p:nvPr/>
        </p:nvPicPr>
        <p:blipFill>
          <a:blip r:embed="rId2" cstate="print"/>
          <a:stretch/>
        </p:blipFill>
        <p:spPr bwMode="auto">
          <a:xfrm>
            <a:off x="0" y="1412776"/>
            <a:ext cx="9144000" cy="5436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trips dir="ld"/>
      </p:transition>
    </mc:Choice>
    <mc:Fallback>
      <p:transition spd="slow">
        <p:strips dir="ld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льга\Downloads\эвакуация.jpg"/>
          <p:cNvPicPr>
            <a:picLocks noChangeAspect="1" noChangeArrowheads="1"/>
          </p:cNvPicPr>
          <p:nvPr/>
        </p:nvPicPr>
        <p:blipFill>
          <a:blip r:embed="rId2" cstate="print"/>
          <a:stretch/>
        </p:blipFill>
        <p:spPr bwMode="auto">
          <a:xfrm>
            <a:off x="-1" y="0"/>
            <a:ext cx="914793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trips dir="ru"/>
      </p:transition>
    </mc:Choice>
    <mc:Fallback>
      <p:transition spd="slow">
        <p:strips dir="ru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льга\Downloads\зимний эвакуация.jpg"/>
          <p:cNvPicPr>
            <a:picLocks noChangeAspect="1" noChangeArrowheads="1"/>
          </p:cNvPicPr>
          <p:nvPr/>
        </p:nvPicPr>
        <p:blipFill>
          <a:blip r:embed="rId2" cstate="print"/>
          <a:stretch/>
        </p:blipFill>
        <p:spPr bwMode="auto">
          <a:xfrm>
            <a:off x="0" y="836712"/>
            <a:ext cx="9137119" cy="6021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2"/>
          <p:cNvSpPr/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Отправлялись вглубь страны и эшелоны с сокровищами Эрмитажа, русского музея, Публичной библиотеки,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архивов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trips dir="ld"/>
      </p:transition>
    </mc:Choice>
    <mc:Fallback>
      <p:transition spd="slow">
        <p:strips dir="ld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льга\Downloads\эвакуация зимний.jpg"/>
          <p:cNvPicPr>
            <a:picLocks noChangeAspect="1" noChangeArrowheads="1"/>
          </p:cNvPicPr>
          <p:nvPr/>
        </p:nvPicPr>
        <p:blipFill>
          <a:blip r:embed="rId2" cstate="print"/>
          <a:stretch/>
        </p:blipFill>
        <p:spPr bwMode="auto">
          <a:xfrm>
            <a:off x="0" y="0"/>
            <a:ext cx="9144000" cy="6744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trips dir="ru"/>
      </p:transition>
    </mc:Choice>
    <mc:Fallback>
      <p:transition spd="slow">
        <p:strips dir="ru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льга\Downloads\сент.jpg"/>
          <p:cNvPicPr>
            <a:picLocks noChangeAspect="1" noChangeArrowheads="1"/>
          </p:cNvPicPr>
          <p:nvPr/>
        </p:nvPicPr>
        <p:blipFill>
          <a:blip r:embed="rId2" cstate="print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3"/>
          <p:cNvSpPr/>
          <p:nvPr/>
        </p:nvSpPr>
        <p:spPr bwMode="auto">
          <a:xfrm>
            <a:off x="2195736" y="188640"/>
            <a:ext cx="66247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 сентября – первый артиллерийский обстрел города. Первые погибшие женщины и дети. 6 сентября – первый сильный налет авиации; «</a:t>
            </a:r>
            <a:r>
              <a:rPr lang="ru-RU" sz="2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юнкерсы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сбросили на город несколько тысяч бомб. 178 пожаров, 24 человека убиты, 122 – ранены.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cover dir="d"/>
      </p:transition>
    </mc:Choice>
    <mc:Fallback>
      <p:transition spd="slow">
        <p:cover dir="d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466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000" b="1" i="0" u="none" strike="noStrike" cap="none" dirty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Обстрелы продолжались 611 дней. По Ленинграду было выпущено 148478 снарядов. От бомбежек и артобстрелов погибло 16747 и было ранено 33782 мирных </a:t>
            </a:r>
            <a:r>
              <a:rPr lang="ru-RU" sz="2000" b="1" i="0" u="none" strike="noStrike" cap="none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жителя</a:t>
            </a:r>
            <a:endParaRPr lang="ru-RU" sz="2000" b="1" i="0" u="none" strike="noStrike" cap="none" dirty="0">
              <a:ln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000" b="1" i="0" u="none" strike="noStrike" cap="none" dirty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</a:t>
            </a:r>
            <a:endParaRPr lang="ru-RU" sz="2000" b="1" i="0" u="none" strike="noStrike" cap="none" dirty="0">
              <a:ln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Ольга\Downloads\обстрелы.jpg"/>
          <p:cNvPicPr>
            <a:picLocks noChangeAspect="1" noChangeArrowheads="1"/>
          </p:cNvPicPr>
          <p:nvPr/>
        </p:nvPicPr>
        <p:blipFill>
          <a:blip r:embed="rId2" cstate="print"/>
          <a:stretch/>
        </p:blipFill>
        <p:spPr bwMode="auto">
          <a:xfrm>
            <a:off x="0" y="1052736"/>
            <a:ext cx="9144000" cy="5805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cover dir="d"/>
      </p:transition>
    </mc:Choice>
    <mc:Fallback>
      <p:transition spd="slow">
        <p:cover dir="d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42166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000" b="0" i="0" u="none" strike="noStrike" cap="none">
                <a:ln>
                  <a:noFill/>
                </a:ln>
                <a:solidFill>
                  <a:schemeClr val="tx1"/>
                </a:solidFill>
                <a:latin typeface="Arial"/>
                <a:ea typeface="Times New Roman"/>
                <a:cs typeface="Arial"/>
              </a:rPr>
              <a:t>        8 сентября – горят дома, разрушена водонапорная башня, сгорели Бадаевские продовольственные склады, где хранились запасы сахара, масла, и других продуктов. Бомбы попали в госпиталь на Суворовском проспекте и в Гостиный двор. Пожар продолжался неделю.</a:t>
            </a:r>
            <a:endParaRPr lang="ru-RU" sz="2000" b="0" i="0" u="none" strike="noStrike" cap="none">
              <a:ln>
                <a:noFill/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5" name="Picture 2" descr="C:\Users\Ольга\Downloads\бадаевские склады.jpg"/>
          <p:cNvPicPr>
            <a:picLocks noChangeAspect="1" noChangeArrowheads="1"/>
          </p:cNvPicPr>
          <p:nvPr/>
        </p:nvPicPr>
        <p:blipFill>
          <a:blip r:embed="rId2" cstate="print"/>
          <a:stretch/>
        </p:blipFill>
        <p:spPr bwMode="auto">
          <a:xfrm>
            <a:off x="0" y="1340768"/>
            <a:ext cx="9144000" cy="5465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cover dir="d"/>
      </p:transition>
    </mc:Choice>
    <mc:Fallback>
      <p:transition spd="slow">
        <p:cover dir="d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Ольга\Downloads\бомбы.jpg"/>
          <p:cNvPicPr>
            <a:picLocks noChangeAspect="1" noChangeArrowheads="1"/>
          </p:cNvPicPr>
          <p:nvPr/>
        </p:nvPicPr>
        <p:blipFill>
          <a:blip r:embed="rId2" cstate="print"/>
          <a:stretch/>
        </p:blipFill>
        <p:spPr bwMode="auto">
          <a:xfrm>
            <a:off x="0" y="188640"/>
            <a:ext cx="5753100" cy="6408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Ольга\Downloads\бомбоубежище.jpg"/>
          <p:cNvPicPr>
            <a:picLocks noChangeAspect="1" noChangeArrowheads="1"/>
          </p:cNvPicPr>
          <p:nvPr/>
        </p:nvPicPr>
        <p:blipFill>
          <a:blip r:embed="rId3" cstate="print"/>
          <a:stretch/>
        </p:blipFill>
        <p:spPr bwMode="auto">
          <a:xfrm>
            <a:off x="5652120" y="188640"/>
            <a:ext cx="3491880" cy="6408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cover dir="d"/>
      </p:transition>
    </mc:Choice>
    <mc:Fallback>
      <p:transition spd="slow">
        <p:cover dir="d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/>
          <p:cNvSpPr/>
          <p:nvPr/>
        </p:nvSpPr>
        <p:spPr bwMode="auto">
          <a:xfrm>
            <a:off x="467544" y="0"/>
            <a:ext cx="8208912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3200" dirty="0"/>
              <a:t> 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Фашисты вели огонь с юга, с Пулковских высот, обычно в ясную погоду. Поэтому опаснее всего было оказаться во время обстрела на солнечной стороне улицы. Четную сторону Невского пр. старожилы до сих пор называют «Солнечной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Ольга\Downloads\артобстрел.jpg"/>
          <p:cNvPicPr>
            <a:picLocks noChangeAspect="1" noChangeArrowheads="1"/>
          </p:cNvPicPr>
          <p:nvPr/>
        </p:nvPicPr>
        <p:blipFill>
          <a:blip r:embed="rId2" cstate="print"/>
          <a:stretch/>
        </p:blipFill>
        <p:spPr bwMode="auto">
          <a:xfrm>
            <a:off x="539552" y="1556792"/>
            <a:ext cx="8316416" cy="5301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cover dir="d"/>
      </p:transition>
    </mc:Choice>
    <mc:Fallback>
      <p:transition spd="slow">
        <p:cover dir="d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льга\Downloads\обстрелы 1.jpg"/>
          <p:cNvPicPr>
            <a:picLocks noChangeAspect="1" noChangeArrowheads="1"/>
          </p:cNvPicPr>
          <p:nvPr/>
        </p:nvPicPr>
        <p:blipFill>
          <a:blip r:embed="rId2" cstate="print"/>
          <a:stretch/>
        </p:blipFill>
        <p:spPr bwMode="auto">
          <a:xfrm>
            <a:off x="0" y="0"/>
            <a:ext cx="8971700" cy="6669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5536" y="28275"/>
            <a:ext cx="84969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u="none" strike="noStrike" cap="none" dirty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27 января 1944 года блокада была снята: 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u="none" strike="noStrike" cap="none" dirty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войска красной армии отбросили немецкие </a:t>
            </a:r>
            <a:r>
              <a:rPr lang="ru-RU" sz="2800" b="1" u="none" strike="noStrike" cap="none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войска </a:t>
            </a:r>
            <a:endParaRPr lang="ru-RU" sz="2800" b="1" u="none" strike="noStrike" cap="none" dirty="0">
              <a:ln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Ольга\Downloads\салют 1.jpg"/>
          <p:cNvPicPr>
            <a:picLocks noChangeAspect="1" noChangeArrowheads="1"/>
          </p:cNvPicPr>
          <p:nvPr/>
        </p:nvPicPr>
        <p:blipFill>
          <a:blip r:embed="rId2" cstate="print"/>
          <a:stretch/>
        </p:blipFill>
        <p:spPr bwMode="auto">
          <a:xfrm>
            <a:off x="0" y="908720"/>
            <a:ext cx="9144000" cy="5913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509740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newsflash/>
      </p:transition>
    </mc:Choice>
    <mc:Fallback>
      <p:transition spd="slow">
        <p:newsflash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льга\Downloads\обстрелы 2.jpg"/>
          <p:cNvPicPr>
            <a:picLocks noChangeAspect="1" noChangeArrowheads="1"/>
          </p:cNvPicPr>
          <p:nvPr/>
        </p:nvPicPr>
        <p:blipFill>
          <a:blip r:embed="rId2" cstate="print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льга\Downloads\обстрелы 3.jpg"/>
          <p:cNvPicPr>
            <a:picLocks noChangeAspect="1" noChangeArrowheads="1"/>
          </p:cNvPicPr>
          <p:nvPr/>
        </p:nvPicPr>
        <p:blipFill>
          <a:blip r:embed="rId2" cstate="print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льга\Downloads\обстрелы 4.jpg"/>
          <p:cNvPicPr>
            <a:picLocks noChangeAspect="1" noChangeArrowheads="1"/>
          </p:cNvPicPr>
          <p:nvPr/>
        </p:nvPicPr>
        <p:blipFill>
          <a:blip r:embed="rId2" cstate="print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льга\Downloads\обстрелы 8.jpg"/>
          <p:cNvPicPr>
            <a:picLocks noChangeAspect="1" noChangeArrowheads="1"/>
          </p:cNvPicPr>
          <p:nvPr/>
        </p:nvPicPr>
        <p:blipFill>
          <a:blip r:embed="rId2" cstate="print"/>
          <a:stretch/>
        </p:blipFill>
        <p:spPr bwMode="auto">
          <a:xfrm>
            <a:off x="1691680" y="0"/>
            <a:ext cx="612068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льга\Downloads\обстрел 1.jpg"/>
          <p:cNvPicPr>
            <a:picLocks noChangeAspect="1" noChangeArrowheads="1"/>
          </p:cNvPicPr>
          <p:nvPr/>
        </p:nvPicPr>
        <p:blipFill>
          <a:blip r:embed="rId2" cstate="print"/>
          <a:stretch/>
        </p:blipFill>
        <p:spPr bwMode="auto">
          <a:xfrm>
            <a:off x="0" y="11968"/>
            <a:ext cx="9144000" cy="6846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льга\Downloads\обстрел.jpg"/>
          <p:cNvPicPr>
            <a:picLocks noChangeAspect="1" noChangeArrowheads="1"/>
          </p:cNvPicPr>
          <p:nvPr/>
        </p:nvPicPr>
        <p:blipFill>
          <a:blip r:embed="rId2" cstate="print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/>
          <p:cNvSpPr/>
          <p:nvPr/>
        </p:nvSpPr>
        <p:spPr bwMode="auto">
          <a:xfrm>
            <a:off x="323528" y="260648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dirty="0"/>
              <a:t>   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сентябре – октябре 1941 г. бомбы падали на город ежедневно. На оборонительные сооружения вокруг Ленинграда фашисты сбрасывали с бомбами камни, рельсы, железные бочки – все, что могло грохотать с целью запугивания. Вместе с бомбами сбрасывались листовки: «Чечевицу доедите – Ленинград, Москву сдадите!». …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Ольга\Downloads\листовка.gif"/>
          <p:cNvPicPr>
            <a:picLocks noChangeAspect="1" noChangeArrowheads="1"/>
          </p:cNvPicPr>
          <p:nvPr/>
        </p:nvPicPr>
        <p:blipFill>
          <a:blip r:embed="rId2" cstate="print"/>
          <a:stretch/>
        </p:blipFill>
        <p:spPr bwMode="auto">
          <a:xfrm>
            <a:off x="1835696" y="2780928"/>
            <a:ext cx="5464887" cy="376919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79512" y="844841"/>
            <a:ext cx="864096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0" i="0" u="none" strike="noStrike" cap="none" dirty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Население Ленинграда в начале блокады составляло 2 млн. 887 </a:t>
            </a:r>
            <a:r>
              <a:rPr lang="ru-RU" sz="2800" b="0" i="0" u="none" strike="noStrike" cap="none" dirty="0" err="1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тыс</a:t>
            </a:r>
            <a:r>
              <a:rPr lang="ru-RU" sz="2800" b="0" i="0" u="none" strike="noStrike" cap="none" dirty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чел.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0" i="0" u="none" strike="noStrike" cap="none" dirty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В январе 1944 - 560 тыс.чел. 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800" b="0" i="0" u="none" strike="noStrike" cap="none" dirty="0">
              <a:ln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0" i="0" u="none" strike="noStrike" cap="none" dirty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Нормы выдачи хлеба по карточкам трижды снижались с сентября по 20 ноября 1941 г. 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0" i="0" u="none" strike="noStrike" cap="none" dirty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 20 ноября по 25 декабря норма достигла – 125 гр. С 25 декабря и до прорыва нормы трижды повышались. 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800" b="0" i="0" u="none" strike="noStrike" cap="none" dirty="0">
              <a:ln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0" i="0" u="none" strike="noStrike" cap="none" dirty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Самые длительные арт. Обстрелы города были 15 и 17 сент. 1941 г.6 по 18 часов каждый. </a:t>
            </a:r>
            <a:endParaRPr lang="ru-RU" sz="2800" b="0" i="0" u="none" strike="noStrike" cap="none" dirty="0">
              <a:ln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/>
          <p:cNvSpPr/>
          <p:nvPr/>
        </p:nvSpPr>
        <p:spPr bwMode="auto"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dirty="0"/>
              <a:t>   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1 октября опять были снижены нормы продуктов… В городе не хватало топлива, электроэнергии. Перестал работать водопровод. Электричеством снабжались лишь военные заводы и операционные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госпиталях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Ольга\Downloads\карточки 1.jpg"/>
          <p:cNvPicPr>
            <a:picLocks noChangeAspect="1" noChangeArrowheads="1"/>
          </p:cNvPicPr>
          <p:nvPr/>
        </p:nvPicPr>
        <p:blipFill>
          <a:blip r:embed="rId2" cstate="print"/>
          <a:stretch/>
        </p:blipFill>
        <p:spPr bwMode="auto">
          <a:xfrm>
            <a:off x="251520" y="1556792"/>
            <a:ext cx="8636095" cy="511256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cover dir="d"/>
      </p:transition>
    </mc:Choice>
    <mc:Fallback>
      <p:transition spd="slow">
        <p:cover dir="d"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Ольга\Downloads\хлеб 1.jpg"/>
          <p:cNvPicPr>
            <a:picLocks noChangeAspect="1" noChangeArrowheads="1"/>
          </p:cNvPicPr>
          <p:nvPr/>
        </p:nvPicPr>
        <p:blipFill>
          <a:blip r:embed="rId2" cstate="print"/>
          <a:stretch/>
        </p:blipFill>
        <p:spPr bwMode="auto">
          <a:xfrm>
            <a:off x="0" y="1340768"/>
            <a:ext cx="9144000" cy="5463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3"/>
          <p:cNvSpPr/>
          <p:nvPr/>
        </p:nvSpPr>
        <p:spPr bwMode="auto">
          <a:xfrm>
            <a:off x="0" y="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dirty="0"/>
              <a:t>Темный, затихший, промерзший город. На Невском – сугробы. Узенькие, протоптанные в снегу дорожки. По ним, шатаясь. Бредут ленинградцы, закутанные в платки, одеяла. В Ленинграде – голод. Рабочие получают теперь 250 гр. Хлеба в день, служащие и дети – 125 гр. («125 блокадных грамм с огнем и кровью пополам»). 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1520" y="291426"/>
            <a:ext cx="836996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Маршал Победы - организатор прорыва блокады Ленинграда</a:t>
            </a:r>
          </a:p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Прорыв блокады Ленинграда. Операция «Январский гром</a:t>
            </a:r>
            <a:r>
              <a:rPr lang="ru-RU" sz="20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AAB8C524-C000-4E01-99F5-98BD5CCD3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84784"/>
            <a:ext cx="5040560" cy="472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19533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newsflash/>
      </p:transition>
    </mc:Choice>
    <mc:Fallback>
      <p:transition spd="slow">
        <p:newsflash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/>
          <p:cNvSpPr/>
          <p:nvPr/>
        </p:nvSpPr>
        <p:spPr bwMode="auto">
          <a:xfrm>
            <a:off x="0" y="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/>
              <a:t>       Водопровод не работал, и воду приходилось приносить с Невы.</a:t>
            </a:r>
            <a:endParaRPr/>
          </a:p>
          <a:p>
            <a:pPr algn="ctr">
              <a:defRPr/>
            </a:pPr>
            <a:r>
              <a:rPr lang="ru-RU" sz="2000"/>
              <a:t> У Гостиного двора сохранялся работающий водопроводный кран. </a:t>
            </a:r>
          </a:p>
          <a:p>
            <a:pPr algn="ctr">
              <a:defRPr/>
            </a:pPr>
            <a:r>
              <a:rPr lang="ru-RU" sz="2000"/>
              <a:t>Кое-где воду брали из открытых люков. Проруби были и на Фонтанке. </a:t>
            </a:r>
            <a:endParaRPr/>
          </a:p>
        </p:txBody>
      </p:sp>
      <p:pic>
        <p:nvPicPr>
          <p:cNvPr id="5" name="Picture 5" descr="C:\Users\Ольга\Downloads\зима 2.jpg"/>
          <p:cNvPicPr>
            <a:picLocks noChangeAspect="1" noChangeArrowheads="1"/>
          </p:cNvPicPr>
          <p:nvPr/>
        </p:nvPicPr>
        <p:blipFill>
          <a:blip r:embed="rId2" cstate="print"/>
          <a:stretch/>
        </p:blipFill>
        <p:spPr bwMode="auto">
          <a:xfrm>
            <a:off x="0" y="1052736"/>
            <a:ext cx="9144000" cy="5732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cover dir="d"/>
      </p:transition>
    </mc:Choice>
    <mc:Fallback>
      <p:transition spd="slow">
        <p:cover dir="d"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льга\Downloads\зима 1.jpg"/>
          <p:cNvPicPr>
            <a:picLocks noChangeAspect="1" noChangeArrowheads="1"/>
          </p:cNvPicPr>
          <p:nvPr/>
        </p:nvPicPr>
        <p:blipFill>
          <a:blip r:embed="rId2" cstate="print"/>
          <a:stretch/>
        </p:blipFill>
        <p:spPr bwMode="auto">
          <a:xfrm>
            <a:off x="0" y="0"/>
            <a:ext cx="9144000" cy="6866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2"/>
          <p:cNvSpPr/>
          <p:nvPr/>
        </p:nvSpPr>
        <p:spPr bwMode="auto">
          <a:xfrm>
            <a:off x="179512" y="4653136"/>
            <a:ext cx="8784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Темный, затихший, промерзший город. На Невском – сугробы. Узенькие, протоптанные в снегу дорожки. По ним, шатаясь. Бредут ленинградцы, закутанные в платки, одеяла. В Ленинграде – голод. Ежедневно умирали тысячи людей.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льга\Downloads\зима.jpg"/>
          <p:cNvPicPr>
            <a:picLocks noChangeAspect="1" noChangeArrowheads="1"/>
          </p:cNvPicPr>
          <p:nvPr/>
        </p:nvPicPr>
        <p:blipFill>
          <a:blip r:embed="rId2" cstate="print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льга\Downloads\разрушения.jpg"/>
          <p:cNvPicPr>
            <a:picLocks noChangeAspect="1" noChangeArrowheads="1"/>
          </p:cNvPicPr>
          <p:nvPr/>
        </p:nvPicPr>
        <p:blipFill>
          <a:blip r:embed="rId2" cstate="print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льга\Downloads\зима 3.jpg"/>
          <p:cNvPicPr>
            <a:picLocks noChangeAspect="1" noChangeArrowheads="1"/>
          </p:cNvPicPr>
          <p:nvPr/>
        </p:nvPicPr>
        <p:blipFill>
          <a:blip r:embed="rId2" cstate="print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льга\Downloads\хозяйство.jpg"/>
          <p:cNvPicPr>
            <a:picLocks noChangeAspect="1" noChangeArrowheads="1"/>
          </p:cNvPicPr>
          <p:nvPr/>
        </p:nvPicPr>
        <p:blipFill>
          <a:blip r:embed="rId2" cstate="print"/>
          <a:stretch/>
        </p:blipFill>
        <p:spPr bwMode="auto">
          <a:xfrm>
            <a:off x="0" y="0"/>
            <a:ext cx="5220072" cy="6669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C:\Users\Ольга\Downloads\голод.jpg"/>
          <p:cNvPicPr>
            <a:picLocks noChangeAspect="1" noChangeArrowheads="1"/>
          </p:cNvPicPr>
          <p:nvPr/>
        </p:nvPicPr>
        <p:blipFill>
          <a:blip r:embed="rId3" cstate="print"/>
          <a:stretch/>
        </p:blipFill>
        <p:spPr bwMode="auto">
          <a:xfrm>
            <a:off x="5220072" y="0"/>
            <a:ext cx="3923928" cy="6669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льга\Downloads\таня савичева.jpg"/>
          <p:cNvPicPr>
            <a:picLocks noChangeAspect="1" noChangeArrowheads="1"/>
          </p:cNvPicPr>
          <p:nvPr/>
        </p:nvPicPr>
        <p:blipFill>
          <a:blip r:embed="rId2" cstate="print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льга\Downloads\плакаты.jpg"/>
          <p:cNvPicPr>
            <a:picLocks noChangeAspect="1" noChangeArrowheads="1"/>
          </p:cNvPicPr>
          <p:nvPr/>
        </p:nvPicPr>
        <p:blipFill>
          <a:blip r:embed="rId2" cstate="print"/>
          <a:stretch/>
        </p:blipFill>
        <p:spPr bwMode="auto">
          <a:xfrm>
            <a:off x="0" y="188640"/>
            <a:ext cx="9144000" cy="6669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льга\Downloads\дети в школу.jpg"/>
          <p:cNvPicPr>
            <a:picLocks noChangeAspect="1" noChangeArrowheads="1"/>
          </p:cNvPicPr>
          <p:nvPr/>
        </p:nvPicPr>
        <p:blipFill>
          <a:blip r:embed="rId2" cstate="print"/>
          <a:stretch/>
        </p:blipFill>
        <p:spPr bwMode="auto">
          <a:xfrm>
            <a:off x="-1" y="0"/>
            <a:ext cx="916436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2"/>
          <p:cNvSpPr/>
          <p:nvPr/>
        </p:nvSpPr>
        <p:spPr bwMode="auto">
          <a:xfrm>
            <a:off x="251520" y="188640"/>
            <a:ext cx="56166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dirty="0"/>
              <a:t> 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Трудно поверить, но и в эти зимние месяцы в городе продолжали работать заводы, поликлиники, радио, каждый день выходила газет «Ленинградская правда», во многих школах велись занятия.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cover dir="d"/>
      </p:transition>
    </mc:Choice>
    <mc:Fallback>
      <p:transition spd="slow">
        <p:cover dir="d"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льга\Downloads\школа.jpg"/>
          <p:cNvPicPr>
            <a:picLocks noChangeAspect="1" noChangeArrowheads="1"/>
          </p:cNvPicPr>
          <p:nvPr/>
        </p:nvPicPr>
        <p:blipFill>
          <a:blip r:embed="rId2" cstate="print"/>
          <a:stretch/>
        </p:blipFill>
        <p:spPr bwMode="auto">
          <a:xfrm>
            <a:off x="0" y="0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pull dir="ld"/>
      </p:transition>
    </mc:Choice>
    <mc:Fallback>
      <p:transition spd="slow">
        <p:pull dir="ld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5536" y="764704"/>
            <a:ext cx="842493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ВСПОМНИМ КАК ЖИЛ </a:t>
            </a:r>
          </a:p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БЛОКАДНЫЙ ЛЕНИНГРАД!</a:t>
            </a:r>
          </a:p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872</a:t>
            </a:r>
            <a:r>
              <a:rPr lang="ru-RU" sz="3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дней блокады Ленинграда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ПОЧТИМ МИНУТОЙ МОЛЧАНИЯ!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0677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newsflash/>
      </p:transition>
    </mc:Choice>
    <mc:Fallback>
      <p:transition spd="slow">
        <p:newsflash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льга\Downloads\школа.jpg"/>
          <p:cNvPicPr>
            <a:picLocks noChangeAspect="1" noChangeArrowheads="1"/>
          </p:cNvPicPr>
          <p:nvPr/>
        </p:nvPicPr>
        <p:blipFill>
          <a:blip r:embed="rId2" cstate="print"/>
          <a:stretch/>
        </p:blipFill>
        <p:spPr bwMode="auto">
          <a:xfrm>
            <a:off x="0" y="0"/>
            <a:ext cx="917364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pull dir="lu"/>
      </p:transition>
    </mc:Choice>
    <mc:Fallback>
      <p:transition spd="slow">
        <p:pull dir="lu"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льга\Downloads\библиотека.jpg"/>
          <p:cNvPicPr>
            <a:picLocks noChangeAspect="1" noChangeArrowheads="1"/>
          </p:cNvPicPr>
          <p:nvPr/>
        </p:nvPicPr>
        <p:blipFill>
          <a:blip r:embed="rId2" cstate="print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pull dir="rd"/>
      </p:transition>
    </mc:Choice>
    <mc:Fallback>
      <p:transition spd="slow">
        <p:pull dir="rd"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льга\Downloads\дети блокады.jpg"/>
          <p:cNvPicPr>
            <a:picLocks noChangeAspect="1" noChangeArrowheads="1"/>
          </p:cNvPicPr>
          <p:nvPr/>
        </p:nvPicPr>
        <p:blipFill>
          <a:blip r:embed="rId2" cstate="print"/>
          <a:stretch/>
        </p:blipFill>
        <p:spPr bwMode="auto">
          <a:xfrm>
            <a:off x="0" y="0"/>
            <a:ext cx="913312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pull dir="ru"/>
      </p:transition>
    </mc:Choice>
    <mc:Fallback>
      <p:transition spd="slow">
        <p:pull dir="ru"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Ольга\Downloads\дети болкада.jpg"/>
          <p:cNvPicPr>
            <a:picLocks noChangeAspect="1" noChangeArrowheads="1"/>
          </p:cNvPicPr>
          <p:nvPr/>
        </p:nvPicPr>
        <p:blipFill>
          <a:blip r:embed="rId2" cstate="print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pull dir="ld"/>
      </p:transition>
    </mc:Choice>
    <mc:Fallback>
      <p:transition spd="slow">
        <p:pull dir="ld"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льга\Downloads\завод.jpg"/>
          <p:cNvPicPr>
            <a:picLocks noChangeAspect="1" noChangeArrowheads="1"/>
          </p:cNvPicPr>
          <p:nvPr/>
        </p:nvPicPr>
        <p:blipFill>
          <a:blip r:embed="rId2" cstate="print"/>
          <a:stretch/>
        </p:blipFill>
        <p:spPr bwMode="auto">
          <a:xfrm>
            <a:off x="-1" y="692696"/>
            <a:ext cx="9155159" cy="6165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2"/>
          <p:cNvSpPr/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i="1"/>
              <a:t>Петербуржцы работали на оборону страны – изготовлялось оружие, ремонтировали танки, которые тут же уходили на фронт. </a:t>
            </a:r>
            <a:endParaRPr lang="ru-RU"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pull dir="lu"/>
      </p:transition>
    </mc:Choice>
    <mc:Fallback>
      <p:transition spd="slow">
        <p:pull dir="lu"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льга\Downloads\завод.jpg"/>
          <p:cNvPicPr>
            <a:picLocks noChangeAspect="1" noChangeArrowheads="1"/>
          </p:cNvPicPr>
          <p:nvPr/>
        </p:nvPicPr>
        <p:blipFill>
          <a:blip r:embed="rId2" cstate="print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pull dir="rd"/>
      </p:transition>
    </mc:Choice>
    <mc:Fallback>
      <p:transition spd="slow">
        <p:pull dir="rd"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льга\Downloads\завод.jpg"/>
          <p:cNvPicPr>
            <a:picLocks noChangeAspect="1" noChangeArrowheads="1"/>
          </p:cNvPicPr>
          <p:nvPr/>
        </p:nvPicPr>
        <p:blipFill>
          <a:blip r:embed="rId2" cstate="print"/>
          <a:stretch/>
        </p:blipFill>
        <p:spPr bwMode="auto">
          <a:xfrm>
            <a:off x="0" y="0"/>
            <a:ext cx="913238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pull dir="ru"/>
      </p:transition>
    </mc:Choice>
    <mc:Fallback>
      <p:transition spd="slow">
        <p:pull dir="ru"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/>
          <p:cNvSpPr/>
          <p:nvPr/>
        </p:nvSpPr>
        <p:spPr bwMode="auto">
          <a:xfrm>
            <a:off x="323528" y="0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 после работы уходили дежурить на крышах, тушить пожары, добывали топливо, носили воду. 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Ольга\Downloads\сбивай огонь.jpg"/>
          <p:cNvPicPr>
            <a:picLocks noChangeAspect="1" noChangeArrowheads="1"/>
          </p:cNvPicPr>
          <p:nvPr/>
        </p:nvPicPr>
        <p:blipFill>
          <a:blip r:embed="rId2" cstate="print"/>
          <a:stretch/>
        </p:blipFill>
        <p:spPr bwMode="auto">
          <a:xfrm>
            <a:off x="323528" y="836712"/>
            <a:ext cx="8640960" cy="5925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pull dir="ld"/>
      </p:transition>
    </mc:Choice>
    <mc:Fallback>
      <p:transition spd="slow">
        <p:pull dir="ld"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льга\Downloads\пожарные.jpg"/>
          <p:cNvPicPr>
            <a:picLocks noChangeAspect="1" noChangeArrowheads="1"/>
          </p:cNvPicPr>
          <p:nvPr/>
        </p:nvPicPr>
        <p:blipFill>
          <a:blip r:embed="rId2" cstate="print"/>
          <a:stretch/>
        </p:blipFill>
        <p:spPr bwMode="auto">
          <a:xfrm>
            <a:off x="0" y="-1"/>
            <a:ext cx="9144000" cy="6868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pull dir="lu"/>
      </p:transition>
    </mc:Choice>
    <mc:Fallback>
      <p:transition spd="slow">
        <p:pull dir="lu"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льга\Downloads\жизнь блокады.jpg"/>
          <p:cNvPicPr>
            <a:picLocks noChangeAspect="1" noChangeArrowheads="1"/>
          </p:cNvPicPr>
          <p:nvPr/>
        </p:nvPicPr>
        <p:blipFill>
          <a:blip r:embed="rId2" cstate="print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pull dir="rd"/>
      </p:transition>
    </mc:Choice>
    <mc:Fallback>
      <p:transition spd="slow">
        <p:pull dir="rd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льга\Downloads\ежи.jpg"/>
          <p:cNvPicPr>
            <a:picLocks noChangeAspect="1" noChangeArrowheads="1"/>
          </p:cNvPicPr>
          <p:nvPr/>
        </p:nvPicPr>
        <p:blipFill>
          <a:blip r:embed="rId2" cstate="print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2"/>
          <p:cNvSpPr/>
          <p:nvPr/>
        </p:nvSpPr>
        <p:spPr bwMode="auto">
          <a:xfrm>
            <a:off x="467544" y="188640"/>
            <a:ext cx="84969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0" u="none" strike="noStrike" cap="none" dirty="0">
                <a:ln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  1941 год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Блокада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Ленинграда началась 8 сентября 1941 года, когда пал Шлиссельбург и немецкие войска вышли к побережью Ладожского озера. </a:t>
            </a:r>
            <a:endParaRPr lang="ru-RU" sz="2000" b="1" i="0" u="none" strike="noStrike" cap="none" dirty="0">
              <a:ln>
                <a:noFill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trips dir="ld"/>
      </p:transition>
    </mc:Choice>
    <mc:Fallback>
      <p:transition spd="slow">
        <p:strips dir="ld"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льга\Downloads\жизнь.jpg"/>
          <p:cNvPicPr>
            <a:picLocks noChangeAspect="1" noChangeArrowheads="1"/>
          </p:cNvPicPr>
          <p:nvPr/>
        </p:nvPicPr>
        <p:blipFill>
          <a:blip r:embed="rId2" cstate="print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pull dir="ru"/>
      </p:transition>
    </mc:Choice>
    <mc:Fallback>
      <p:transition spd="slow">
        <p:pull dir="ru"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льга\Downloads\блокада 1.jpg"/>
          <p:cNvPicPr>
            <a:picLocks noChangeAspect="1" noChangeArrowheads="1"/>
          </p:cNvPicPr>
          <p:nvPr/>
        </p:nvPicPr>
        <p:blipFill>
          <a:blip r:embed="rId2" cstate="print"/>
          <a:stretch/>
        </p:blipFill>
        <p:spPr bwMode="auto">
          <a:xfrm>
            <a:off x="0" y="0"/>
            <a:ext cx="9144000" cy="6867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9512" y="135549"/>
            <a:ext cx="87849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0" u="none" strike="noStrike" cap="none" dirty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1942-1944.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0" u="none" strike="noStrike" cap="none" dirty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городе осталось 560 тыс. человек</a:t>
            </a:r>
            <a:r>
              <a:rPr lang="ru-RU" sz="2800" b="0" u="none" strike="noStrike" cap="none" dirty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cover dir="d"/>
      </p:transition>
    </mc:Choice>
    <mc:Fallback>
      <p:transition spd="slow">
        <p:cover dir="d"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93150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0" i="0" u="none" strike="noStrike" cap="none">
                <a:ln>
                  <a:noFill/>
                </a:ln>
                <a:solidFill>
                  <a:schemeClr val="tx1"/>
                </a:solidFill>
                <a:latin typeface="Arial"/>
                <a:ea typeface="Times New Roman"/>
                <a:cs typeface="Arial"/>
              </a:rPr>
              <a:t>Наступила весна. Положение горожан по-прежнему было тяжелым, но надо было выполнить еще одну непосильную работу – убрать город, иначе могли начаться массовые инф.заболевания – тиф. Чума. </a:t>
            </a:r>
            <a:endParaRPr lang="ru-RU" b="0" i="0" u="none" strike="noStrike" cap="none">
              <a:ln>
                <a:noFill/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5" name="Picture 4" descr="C:\Users\Ольга\Downloads\расчистка 4.jpg"/>
          <p:cNvPicPr>
            <a:picLocks noChangeAspect="1" noChangeArrowheads="1"/>
          </p:cNvPicPr>
          <p:nvPr/>
        </p:nvPicPr>
        <p:blipFill>
          <a:blip r:embed="rId2" cstate="print"/>
          <a:stretch/>
        </p:blipFill>
        <p:spPr bwMode="auto">
          <a:xfrm>
            <a:off x="0" y="1124743"/>
            <a:ext cx="9144000" cy="5683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pull dir="d"/>
      </p:transition>
    </mc:Choice>
    <mc:Fallback>
      <p:transition spd="slow">
        <p:pull dir="d"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Ольга\Downloads\расчистка.jpg"/>
          <p:cNvPicPr>
            <a:picLocks noChangeAspect="1" noChangeArrowheads="1"/>
          </p:cNvPicPr>
          <p:nvPr/>
        </p:nvPicPr>
        <p:blipFill>
          <a:blip r:embed="rId2" cstate="print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pull dir="d"/>
      </p:transition>
    </mc:Choice>
    <mc:Fallback>
      <p:transition spd="slow">
        <p:pull dir="d"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Ольга\Downloads\расчистка 5.jpg"/>
          <p:cNvPicPr>
            <a:picLocks noChangeAspect="1" noChangeArrowheads="1"/>
          </p:cNvPicPr>
          <p:nvPr/>
        </p:nvPicPr>
        <p:blipFill>
          <a:blip r:embed="rId2" cstate="print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pull dir="d"/>
      </p:transition>
    </mc:Choice>
    <mc:Fallback>
      <p:transition spd="slow">
        <p:pull dir="d"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льга\Downloads\расчистка 3.jpg"/>
          <p:cNvPicPr>
            <a:picLocks noChangeAspect="1" noChangeArrowheads="1"/>
          </p:cNvPicPr>
          <p:nvPr/>
        </p:nvPicPr>
        <p:blipFill>
          <a:blip r:embed="rId2" cstate="print"/>
          <a:stretch/>
        </p:blipFill>
        <p:spPr bwMode="auto">
          <a:xfrm>
            <a:off x="0" y="-1"/>
            <a:ext cx="9144000" cy="6893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pull dir="d"/>
      </p:transition>
    </mc:Choice>
    <mc:Fallback>
      <p:transition spd="slow">
        <p:pull dir="d"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/>
          <p:cNvSpPr/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0" i="0" u="none" strike="noStrike" cap="none">
                <a:ln>
                  <a:noFill/>
                </a:ln>
                <a:solidFill>
                  <a:schemeClr val="tx1"/>
                </a:solidFill>
                <a:latin typeface="Arial"/>
                <a:ea typeface="Times New Roman"/>
                <a:cs typeface="Arial"/>
              </a:rPr>
              <a:t>Горы снега, обломков, мусора, нечистот кое-где доходили до второго этажа домов. За работу взялись 8 марта. К апрелю город удалось очистить</a:t>
            </a:r>
            <a:endParaRPr lang="ru-RU" sz="2000"/>
          </a:p>
        </p:txBody>
      </p:sp>
      <p:pic>
        <p:nvPicPr>
          <p:cNvPr id="5" name="Picture 2" descr="C:\Users\Ольга\Downloads\весна 1942.jpg"/>
          <p:cNvPicPr>
            <a:picLocks noChangeAspect="1" noChangeArrowheads="1"/>
          </p:cNvPicPr>
          <p:nvPr/>
        </p:nvPicPr>
        <p:blipFill>
          <a:blip r:embed="rId2" cstate="print"/>
          <a:stretch/>
        </p:blipFill>
        <p:spPr bwMode="auto">
          <a:xfrm>
            <a:off x="0" y="692696"/>
            <a:ext cx="9144000" cy="6094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pull dir="d"/>
      </p:transition>
    </mc:Choice>
    <mc:Fallback>
      <p:transition spd="slow">
        <p:pull dir="d"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льга\Downloads\расчистка 2.jpg"/>
          <p:cNvPicPr>
            <a:picLocks noChangeAspect="1" noChangeArrowheads="1"/>
          </p:cNvPicPr>
          <p:nvPr/>
        </p:nvPicPr>
        <p:blipFill>
          <a:blip r:embed="rId2" cstate="print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pull dir="d"/>
      </p:transition>
    </mc:Choice>
    <mc:Fallback>
      <p:transition spd="slow">
        <p:pull dir="d"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Ольга\Downloads\трамвай.jpg"/>
          <p:cNvPicPr>
            <a:picLocks noChangeAspect="1" noChangeArrowheads="1"/>
          </p:cNvPicPr>
          <p:nvPr/>
        </p:nvPicPr>
        <p:blipFill>
          <a:blip r:embed="rId2" cstate="print"/>
          <a:stretch/>
        </p:blipFill>
        <p:spPr bwMode="auto">
          <a:xfrm>
            <a:off x="0" y="0"/>
            <a:ext cx="9051298" cy="6858000"/>
          </a:xfrm>
          <a:prstGeom prst="rect">
            <a:avLst/>
          </a:prstGeom>
          <a:noFill/>
        </p:spPr>
      </p:pic>
      <p:sp>
        <p:nvSpPr>
          <p:cNvPr id="5" name="Прямоугольник 3"/>
          <p:cNvSpPr/>
          <p:nvPr/>
        </p:nvSpPr>
        <p:spPr bwMode="auto">
          <a:xfrm>
            <a:off x="0" y="0"/>
            <a:ext cx="7020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 апреля возобновились маршруты трамваев, открылись спец.столовые, увеличили норму выдачи хлеба, открылись бани, прачечные.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pull/>
      </p:transition>
    </mc:Choice>
    <mc:Fallback>
      <p:transition spd="slow">
        <p:pull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/>
          <p:cNvSpPr/>
          <p:nvPr/>
        </p:nvSpPr>
        <p:spPr bwMode="auto">
          <a:xfrm>
            <a:off x="0" y="26064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Трамваи №3 и №9 вели на фронт, город по-прежнему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бомбили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Ольга\Downloads\трамвай 1.jpg"/>
          <p:cNvPicPr>
            <a:picLocks noChangeAspect="1" noChangeArrowheads="1"/>
          </p:cNvPicPr>
          <p:nvPr/>
        </p:nvPicPr>
        <p:blipFill>
          <a:blip r:embed="rId2" cstate="print"/>
          <a:stretch/>
        </p:blipFill>
        <p:spPr bwMode="auto">
          <a:xfrm>
            <a:off x="683568" y="836712"/>
            <a:ext cx="8064896" cy="579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pull dir="r"/>
      </p:transition>
    </mc:Choice>
    <mc:Fallback>
      <p:transition spd="slow">
        <p:pull dir="r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льга\Downloads\ежи 1.jpg"/>
          <p:cNvPicPr>
            <a:picLocks noChangeAspect="1" noChangeArrowheads="1"/>
          </p:cNvPicPr>
          <p:nvPr/>
        </p:nvPicPr>
        <p:blipFill>
          <a:blip r:embed="rId2" cstate="print"/>
          <a:stretch/>
        </p:blipFill>
        <p:spPr bwMode="auto">
          <a:xfrm>
            <a:off x="0" y="30278"/>
            <a:ext cx="9144000" cy="6827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2"/>
          <p:cNvSpPr/>
          <p:nvPr/>
        </p:nvSpPr>
        <p:spPr bwMode="auto">
          <a:xfrm>
            <a:off x="0" y="18864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Город приобретал незнакомый, суровый облик. На городских окраинах были воздвигнуты противотанковые «ежи» из перекрещенных ж.д. рельсов. На Марсовом поле, в Летнем саду и других парках добровольцы рыли траншеи. 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trips dir="ru"/>
      </p:transition>
    </mc:Choice>
    <mc:Fallback>
      <p:transition spd="slow">
        <p:strips dir="ru"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/>
          <p:cNvSpPr/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По  городу  появляются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огороды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Ольга\Downloads\огород 1.jpg"/>
          <p:cNvPicPr>
            <a:picLocks noChangeAspect="1" noChangeArrowheads="1"/>
          </p:cNvPicPr>
          <p:nvPr/>
        </p:nvPicPr>
        <p:blipFill>
          <a:blip r:embed="rId2" cstate="print"/>
          <a:stretch/>
        </p:blipFill>
        <p:spPr bwMode="auto">
          <a:xfrm>
            <a:off x="251520" y="692696"/>
            <a:ext cx="4104456" cy="6017525"/>
          </a:xfrm>
          <a:prstGeom prst="rect">
            <a:avLst/>
          </a:prstGeom>
          <a:noFill/>
        </p:spPr>
      </p:pic>
      <p:pic>
        <p:nvPicPr>
          <p:cNvPr id="6" name="Picture 3" descr="C:\Users\Ольга\Downloads\огород.jpg"/>
          <p:cNvPicPr>
            <a:picLocks noChangeAspect="1" noChangeArrowheads="1"/>
          </p:cNvPicPr>
          <p:nvPr/>
        </p:nvPicPr>
        <p:blipFill>
          <a:blip r:embed="rId3" cstate="print"/>
          <a:stretch/>
        </p:blipFill>
        <p:spPr bwMode="auto">
          <a:xfrm>
            <a:off x="4895528" y="771286"/>
            <a:ext cx="4248472" cy="608671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pull dir="d"/>
      </p:transition>
    </mc:Choice>
    <mc:Fallback>
      <p:transition spd="slow">
        <p:pull dir="d"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/>
          <p:cNvSpPr/>
          <p:nvPr/>
        </p:nvSpPr>
        <p:spPr bwMode="auto">
          <a:xfrm>
            <a:off x="0" y="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/>
              <a:t>25 июля  по  Невскому  впервые  провели  колонну  военнопленных</a:t>
            </a:r>
            <a:endParaRPr/>
          </a:p>
        </p:txBody>
      </p:sp>
      <p:pic>
        <p:nvPicPr>
          <p:cNvPr id="5" name="Picture 2" descr="C:\Users\Ольга\Downloads\пленные немцы.jpg"/>
          <p:cNvPicPr>
            <a:picLocks noChangeAspect="1" noChangeArrowheads="1"/>
          </p:cNvPicPr>
          <p:nvPr/>
        </p:nvPicPr>
        <p:blipFill>
          <a:blip r:embed="rId2" cstate="print"/>
          <a:stretch/>
        </p:blipFill>
        <p:spPr bwMode="auto">
          <a:xfrm>
            <a:off x="0" y="620688"/>
            <a:ext cx="9144000" cy="6237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pull dir="d"/>
      </p:transition>
    </mc:Choice>
    <mc:Fallback>
      <p:transition spd="slow">
        <p:pull dir="d"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81498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0" i="0" u="none" strike="noStrike" cap="none">
                <a:ln>
                  <a:noFill/>
                </a:ln>
                <a:solidFill>
                  <a:schemeClr val="tx1"/>
                </a:solidFill>
                <a:latin typeface="Arial"/>
                <a:ea typeface="Times New Roman"/>
                <a:cs typeface="Arial"/>
              </a:rPr>
              <a:t>9 августа  открылись  двери  Большого  зала Филармонии. </a:t>
            </a:r>
            <a:endParaRPr lang="ru-RU" sz="2400" b="0" i="0" u="none" strike="noStrike" cap="none">
              <a:ln>
                <a:noFill/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5" name="Picture 2" descr="C:\Users\Ольга\Downloads\шостокович.jpg"/>
          <p:cNvPicPr>
            <a:picLocks noChangeAspect="1" noChangeArrowheads="1"/>
          </p:cNvPicPr>
          <p:nvPr/>
        </p:nvPicPr>
        <p:blipFill>
          <a:blip r:embed="rId2" cstate="print"/>
          <a:stretch/>
        </p:blipFill>
        <p:spPr bwMode="auto">
          <a:xfrm>
            <a:off x="0" y="620688"/>
            <a:ext cx="9144000" cy="6237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pull dir="u"/>
      </p:transition>
    </mc:Choice>
    <mc:Fallback>
      <p:transition spd="slow">
        <p:pull dir="u"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льга\Downloads\шосткович.jpg"/>
          <p:cNvPicPr>
            <a:picLocks noChangeAspect="1" noChangeArrowheads="1"/>
          </p:cNvPicPr>
          <p:nvPr/>
        </p:nvPicPr>
        <p:blipFill>
          <a:blip r:embed="rId2" cstate="print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pull dir="u"/>
      </p:transition>
    </mc:Choice>
    <mc:Fallback>
      <p:transition spd="slow">
        <p:pull dir="u"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льга\Downloads\шостокович 1.jpg"/>
          <p:cNvPicPr>
            <a:picLocks noChangeAspect="1" noChangeArrowheads="1"/>
          </p:cNvPicPr>
          <p:nvPr/>
        </p:nvPicPr>
        <p:blipFill>
          <a:blip r:embed="rId2" cstate="print"/>
          <a:stretch/>
        </p:blipFill>
        <p:spPr bwMode="auto">
          <a:xfrm>
            <a:off x="1835696" y="0"/>
            <a:ext cx="561662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pull dir="u"/>
      </p:transition>
    </mc:Choice>
    <mc:Fallback>
      <p:transition spd="slow">
        <p:pull dir="u"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/>
          <p:cNvSpPr/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1943 – ДОРОГА  ЖИЗНИ  </a:t>
            </a:r>
          </a:p>
        </p:txBody>
      </p:sp>
      <p:pic>
        <p:nvPicPr>
          <p:cNvPr id="5" name="Picture 2" descr="C:\Users\Ольга\Downloads\дорога жизни.gif"/>
          <p:cNvPicPr>
            <a:picLocks noChangeAspect="1" noChangeArrowheads="1"/>
          </p:cNvPicPr>
          <p:nvPr/>
        </p:nvPicPr>
        <p:blipFill>
          <a:blip r:embed="rId2" cstate="print"/>
          <a:stretch/>
        </p:blipFill>
        <p:spPr bwMode="auto">
          <a:xfrm>
            <a:off x="0" y="692696"/>
            <a:ext cx="9144000" cy="6165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/>
          <p:cNvSpPr/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/>
              <a:t>          </a:t>
            </a:r>
          </a:p>
        </p:txBody>
      </p:sp>
      <p:pic>
        <p:nvPicPr>
          <p:cNvPr id="5" name="Picture 2" descr="C:\Users\Ольга\Downloads\ладога 2.jpg"/>
          <p:cNvPicPr>
            <a:picLocks noChangeAspect="1" noChangeArrowheads="1"/>
          </p:cNvPicPr>
          <p:nvPr/>
        </p:nvPicPr>
        <p:blipFill>
          <a:blip r:embed="rId2" cstate="print"/>
          <a:stretch/>
        </p:blipFill>
        <p:spPr bwMode="auto">
          <a:xfrm>
            <a:off x="-1" y="0"/>
            <a:ext cx="916298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3"/>
          <p:cNvSpPr/>
          <p:nvPr/>
        </p:nvSpPr>
        <p:spPr bwMode="auto"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b="1" i="1">
                <a:solidFill>
                  <a:schemeClr val="bg1"/>
                </a:solidFill>
              </a:rPr>
              <a:t>Блокада Ленинграда была прорвана 18 января 1943 г.  Войска Ленинградского и Волховского фронтов соединились. За несколько дней по берегу Ладожского озера проложили железную и автомобильную дороги.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 dir="d"/>
      </p:transition>
    </mc:Choice>
    <mc:Fallback>
      <p:transition spd="slow">
        <p:wipe dir="d"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льга\Downloads\ладога.jpg"/>
          <p:cNvPicPr>
            <a:picLocks noChangeAspect="1" noChangeArrowheads="1"/>
          </p:cNvPicPr>
          <p:nvPr/>
        </p:nvPicPr>
        <p:blipFill>
          <a:blip r:embed="rId2" cstate="print"/>
          <a:stretch/>
        </p:blipFill>
        <p:spPr bwMode="auto">
          <a:xfrm>
            <a:off x="0" y="0"/>
            <a:ext cx="913994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pull dir="d"/>
      </p:transition>
    </mc:Choice>
    <mc:Fallback>
      <p:transition spd="slow">
        <p:pull dir="d"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льга\Downloads\ладога 1.jpg"/>
          <p:cNvPicPr>
            <a:picLocks noChangeAspect="1" noChangeArrowheads="1"/>
          </p:cNvPicPr>
          <p:nvPr/>
        </p:nvPicPr>
        <p:blipFill>
          <a:blip r:embed="rId2" cstate="print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pull dir="d"/>
      </p:transition>
    </mc:Choice>
    <mc:Fallback>
      <p:transition spd="slow">
        <p:pull dir="d"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льга\Downloads\салют.jpg"/>
          <p:cNvPicPr>
            <a:picLocks noChangeAspect="1" noChangeArrowheads="1"/>
          </p:cNvPicPr>
          <p:nvPr/>
        </p:nvPicPr>
        <p:blipFill>
          <a:blip r:embed="rId2" cstate="print"/>
          <a:stretch/>
        </p:blipFill>
        <p:spPr bwMode="auto">
          <a:xfrm>
            <a:off x="0" y="0"/>
            <a:ext cx="9144000" cy="6863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2"/>
          <p:cNvSpPr/>
          <p:nvPr/>
        </p:nvSpPr>
        <p:spPr bwMode="auto">
          <a:xfrm>
            <a:off x="179512" y="188640"/>
            <a:ext cx="87849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u="none" strike="noStrike" cap="none" dirty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27 января 1944 года – прорыв блокады  Ленинграда.</a:t>
            </a:r>
          </a:p>
          <a:p>
            <a:pPr algn="ctr">
              <a:defRPr/>
            </a:pPr>
            <a:r>
              <a:rPr lang="ru-RU" sz="2800" b="1" u="none" strike="noStrike" cap="none" dirty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Вечером состоялся салют на Марсовом поле, у Петропавловской крепости и на стрелке Васильевского острова. Было дано 24 </a:t>
            </a:r>
            <a:r>
              <a:rPr lang="ru-RU" sz="2800" b="1" u="none" strike="noStrike" cap="none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залпа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newsflash/>
      </p:transition>
    </mc:Choice>
    <mc:Fallback>
      <p:transition spd="slow">
        <p:newsflash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льга\Downloads\баррикады.jpg"/>
          <p:cNvPicPr>
            <a:picLocks noChangeAspect="1" noChangeArrowheads="1"/>
          </p:cNvPicPr>
          <p:nvPr/>
        </p:nvPicPr>
        <p:blipFill>
          <a:blip r:embed="rId2" cstate="print"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2"/>
          <p:cNvSpPr/>
          <p:nvPr/>
        </p:nvSpPr>
        <p:spPr bwMode="auto">
          <a:xfrm>
            <a:off x="179512" y="188640"/>
            <a:ext cx="89644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/>
              <a:t>     </a:t>
            </a:r>
            <a:r>
              <a:rPr lang="ru-RU" b="1">
                <a:solidFill>
                  <a:schemeClr val="bg1"/>
                </a:solidFill>
              </a:rPr>
              <a:t>У стен Ленинграда строили линии оборонительных укреплений. 125 тыс. человек ежедневно копали рвы, строили доты и дзоты, ставили противотанковые надолбы – огромные бетонные пирамиды – и валили лес.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trips dir="ld"/>
      </p:transition>
    </mc:Choice>
    <mc:Fallback>
      <p:transition spd="slow">
        <p:strips dir="ld"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льга\Downloads\дети.jpg"/>
          <p:cNvPicPr>
            <a:picLocks noChangeAspect="1" noChangeArrowheads="1"/>
          </p:cNvPicPr>
          <p:nvPr/>
        </p:nvPicPr>
        <p:blipFill>
          <a:blip r:embed="rId2" cstate="print"/>
          <a:stretch/>
        </p:blipFill>
        <p:spPr bwMode="auto">
          <a:xfrm>
            <a:off x="0" y="0"/>
            <a:ext cx="914400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2"/>
          <p:cNvSpPr/>
          <p:nvPr/>
        </p:nvSpPr>
        <p:spPr bwMode="auto">
          <a:xfrm>
            <a:off x="4932040" y="0"/>
            <a:ext cx="4211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ЖИЗНЬ 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ПОБЕДИЛА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льга\Downloads\баррикады.jpg"/>
          <p:cNvPicPr>
            <a:picLocks noChangeAspect="1" noChangeArrowheads="1"/>
          </p:cNvPicPr>
          <p:nvPr/>
        </p:nvPicPr>
        <p:blipFill>
          <a:blip r:embed="rId2" cstate="print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trips dir="ru"/>
      </p:transition>
    </mc:Choice>
    <mc:Fallback>
      <p:transition spd="slow">
        <p:strips dir="ru"/>
      </p:transition>
    </mc:Fallback>
  </mc:AlternateContent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Берлин</Template>
  <TotalTime>61</TotalTime>
  <Words>937</Words>
  <Application>Microsoft Office PowerPoint</Application>
  <DocSecurity>0</DocSecurity>
  <PresentationFormat>Экран (4:3)</PresentationFormat>
  <Paragraphs>65</Paragraphs>
  <Slides>80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80</vt:i4>
      </vt:variant>
    </vt:vector>
  </HeadingPairs>
  <TitlesOfParts>
    <vt:vector size="81" baseType="lpstr">
      <vt:lpstr>Берлин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  <vt:lpstr>Слайд 78</vt:lpstr>
      <vt:lpstr>Слайд 79</vt:lpstr>
      <vt:lpstr>Слайд 80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БЛОКАДА   ЛЕНИНГРАДА.</dc:title>
  <dc:subject/>
  <dc:creator>Ольга</dc:creator>
  <cp:keywords/>
  <dc:description/>
  <cp:lastModifiedBy>Tatyana</cp:lastModifiedBy>
  <cp:revision>61</cp:revision>
  <dcterms:created xsi:type="dcterms:W3CDTF">2011-02-06T15:29:38Z</dcterms:created>
  <dcterms:modified xsi:type="dcterms:W3CDTF">2022-01-25T09:57:34Z</dcterms:modified>
  <cp:category/>
  <dc:identifier/>
  <cp:contentStatus/>
  <dc:language/>
  <cp:version/>
</cp:coreProperties>
</file>