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89" r:id="rId2"/>
    <p:sldId id="256" r:id="rId3"/>
    <p:sldId id="258" r:id="rId4"/>
    <p:sldId id="263" r:id="rId5"/>
    <p:sldId id="268" r:id="rId6"/>
    <p:sldId id="261" r:id="rId7"/>
    <p:sldId id="260" r:id="rId8"/>
    <p:sldId id="270" r:id="rId9"/>
    <p:sldId id="262" r:id="rId10"/>
    <p:sldId id="276" r:id="rId11"/>
    <p:sldId id="278" r:id="rId12"/>
    <p:sldId id="280" r:id="rId13"/>
    <p:sldId id="284" r:id="rId14"/>
    <p:sldId id="271" r:id="rId15"/>
    <p:sldId id="282" r:id="rId16"/>
    <p:sldId id="272" r:id="rId17"/>
    <p:sldId id="286" r:id="rId18"/>
    <p:sldId id="274" r:id="rId19"/>
    <p:sldId id="283" r:id="rId20"/>
    <p:sldId id="277" r:id="rId21"/>
    <p:sldId id="285" r:id="rId22"/>
    <p:sldId id="287" r:id="rId23"/>
    <p:sldId id="290" r:id="rId24"/>
    <p:sldId id="291" r:id="rId25"/>
    <p:sldId id="29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D0EE375-9638-49C6-BD6E-3232B1C8DAA9}">
          <p14:sldIdLst>
            <p14:sldId id="289"/>
            <p14:sldId id="256"/>
            <p14:sldId id="258"/>
            <p14:sldId id="263"/>
            <p14:sldId id="268"/>
            <p14:sldId id="261"/>
            <p14:sldId id="260"/>
          </p14:sldIdLst>
        </p14:section>
        <p14:section name="Раздел без заголовка" id="{CC83EB87-42CC-4464-B181-F95881B981B6}">
          <p14:sldIdLst>
            <p14:sldId id="270"/>
            <p14:sldId id="262"/>
            <p14:sldId id="276"/>
            <p14:sldId id="278"/>
            <p14:sldId id="280"/>
            <p14:sldId id="284"/>
            <p14:sldId id="271"/>
            <p14:sldId id="282"/>
            <p14:sldId id="272"/>
            <p14:sldId id="286"/>
            <p14:sldId id="274"/>
            <p14:sldId id="283"/>
            <p14:sldId id="277"/>
            <p14:sldId id="285"/>
            <p14:sldId id="287"/>
            <p14:sldId id="290"/>
            <p14:sldId id="291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59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52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104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398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761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760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03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633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90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76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38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92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72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880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7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7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44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32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nMvQw201uI" TargetMode="External"/><Relationship Id="rId2" Type="http://schemas.openxmlformats.org/officeDocument/2006/relationships/hyperlink" Target="https://youtu.be/s8R4oERpVCQ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zxL4OKDG2cg" TargetMode="External"/><Relationship Id="rId4" Type="http://schemas.openxmlformats.org/officeDocument/2006/relationships/hyperlink" Target="https://youtu.be/4lyMeLmloFE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A94E4-8E08-4755-9AF9-A3DB7D1F3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учреждение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дополнительного образования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этнокультурно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-образовательный центр»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8B982F-B3D8-493D-B69C-D8FC50781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7200" b="1" dirty="0">
                <a:solidFill>
                  <a:schemeClr val="accent1">
                    <a:lumMod val="75000"/>
                  </a:schemeClr>
                </a:solidFill>
              </a:rPr>
              <a:t>Удивительная береста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Педагог дополнительного образования: </a:t>
            </a:r>
          </a:p>
          <a:p>
            <a:pPr marL="0" indent="0" algn="r">
              <a:buNone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Белявская Ирина Борисовна</a:t>
            </a:r>
          </a:p>
          <a:p>
            <a:pPr algn="r"/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628011, г. Ханты-Мансийск, ул. Мира, д. 52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тел./факс: (3467) 32-93-88, </a:t>
            </a:r>
            <a:r>
              <a:rPr lang="ru-RU" sz="24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4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lylyngsoyum@yandex.ru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65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998" y="982132"/>
            <a:ext cx="6320901" cy="130386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Изделия из бересты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endParaRPr lang="ru-RU" sz="5600" dirty="0"/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endParaRPr lang="ru-RU" sz="1400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4B3147-22B3-4372-93F5-68D64B26E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510" y="2583250"/>
            <a:ext cx="4662997" cy="3497248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46974F5-7B28-47BA-B290-479A68DFF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5559" r="16762" b="7869"/>
          <a:stretch/>
        </p:blipFill>
        <p:spPr bwMode="auto">
          <a:xfrm>
            <a:off x="1852475" y="2583250"/>
            <a:ext cx="3678314" cy="354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52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Простейшие изделия из бересты:</a:t>
            </a:r>
            <a:b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587" y="2689559"/>
            <a:ext cx="4101483" cy="30620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1.Сюпал</a:t>
            </a:r>
          </a:p>
          <a:p>
            <a:pPr marL="0"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Собираясь в лес ханты знает, что брать с собой: топорик, ножик и спички, а остальное будет – хорошо, не будет – обойдется. Если нет с собой кружки он сможет изготовить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сюпал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Для этого нужно снять с березы кусочек бересты, свернуть один уголочек, воткнуть березовую веточку и получится посуда для питья –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сюпал.</a:t>
            </a:r>
            <a:r>
              <a:rPr lang="ru-RU" sz="2000" dirty="0" err="1">
                <a:solidFill>
                  <a:srgbClr val="FFFFFF"/>
                </a:solidFill>
                <a:latin typeface="YouTube Noto"/>
              </a:rPr>
              <a:t>В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A3CC4A10-CF70-45D1-9A61-AD946CD2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15" y="2610347"/>
            <a:ext cx="5153486" cy="34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505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Простейшие изделия из бересты:</a:t>
            </a:r>
            <a:b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Сюмпалпут</a:t>
            </a:r>
            <a:endParaRPr lang="ru-RU" sz="32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Если у ханты в лесу нет с собой котелка, он и здесь т найдет выход из положения, в данном случае снимет побольше кусок бересты, но сворачивает не один угол, а  все четыре угла, два угла вместе прошивает веточкой,  также прошивает и два  других угла. Из толстых сучьев разводит костер, сучья прогорают, образуются угли, между углями ставится берестяная посуда с водой, посуда называется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сюмпалпут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551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Простейшие изделия из бересты:</a:t>
            </a:r>
            <a:b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904389" cy="331893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Сон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Сон –посуда для хранения пищи. Изготовить сон можно довольно быстро. Для этого нужно снять бересту, свернуть уголки по паре и сшить их. Сон бывает различных видов, например, сон с низкими бортами служит для </a:t>
            </a:r>
          </a:p>
          <a:p>
            <a:pPr marL="228600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удаления чешуи из рыбы, а с высокими бортами для хранения ягод, мяса и рыбы. Но это посуда временная, потому что она непрочная и без узоров. Июльская береста желтого цвета, на неё нельзя нанести орнамент.</a:t>
            </a:r>
          </a:p>
          <a:p>
            <a:pPr marL="228600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7B6DB1D-4A03-4219-94DB-55A65A4EB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t="15458" r="17779" b="11648"/>
          <a:stretch/>
        </p:blipFill>
        <p:spPr bwMode="auto">
          <a:xfrm>
            <a:off x="7443927" y="2556932"/>
            <a:ext cx="3660604" cy="291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764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Берестяные изделия у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хантов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889" y="2556932"/>
            <a:ext cx="5548544" cy="3318936"/>
          </a:xfrm>
        </p:spPr>
        <p:txBody>
          <a:bodyPr>
            <a:normAutofit fontScale="92500"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None/>
              <a:tabLst/>
              <a:defRPr/>
            </a:pP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распространенные изделия из бересты - коробки для сухих продуктов и для хранения предметов рукоделия. Они могут быть круглыми и прямоугольными. Наружная сторона коробок - это темная сторона внутреннего слоя бересты. Когда коробку делают из двух слоев бересты, то и в этом случае и наружная, и внутренняя ее стороны - темные, из того слоя бересты, который на дереве ближе к лубу. По верхнему и нижнему краям коробки проходит обод из черемухового прута, на поверхности которого чередуются темные и светлые полоски. Иногда для крепости верхний край сосуда имеет двойной обод. Крышка обычно съемная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200" name="Picture 56">
            <a:extLst>
              <a:ext uri="{FF2B5EF4-FFF2-40B4-BE49-F238E27FC236}">
                <a16:creationId xmlns:a16="http://schemas.microsoft.com/office/drawing/2014/main" id="{63BAC789-8B80-4BEA-A0F5-3DFE0A59F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-3957" b="-1"/>
          <a:stretch/>
        </p:blipFill>
        <p:spPr bwMode="auto">
          <a:xfrm>
            <a:off x="6604986" y="2430582"/>
            <a:ext cx="4291612" cy="331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251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Хинт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371729" cy="3318936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E9B8F-9F83-4D47-BDC0-818552EEA895}"/>
              </a:ext>
            </a:extLst>
          </p:cNvPr>
          <p:cNvSpPr txBox="1"/>
          <p:nvPr/>
        </p:nvSpPr>
        <p:spPr>
          <a:xfrm>
            <a:off x="1059403" y="2556931"/>
            <a:ext cx="60782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/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Хинт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ёмкость на спину для сбора ягод, это мягкая посуда, которая способна принимать форму спины. Кроме того, эта ёмкость легкая, поэтому её использовали при переходах  на большие расстояния. Раньше в них носили маленького ребенка на расстояние 70-100 км.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8218F8-C53A-4777-B093-F0C4B9460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21401" y="1464672"/>
            <a:ext cx="5041367" cy="37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3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Люлька дневная и ночная </a:t>
            </a:r>
            <a:b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хатл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онтоп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етнонтоп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6579093" cy="3318936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Пошив люльки – это нелегкая работа. Раньше обычно бересту заготавливала бабушка, как только заметит беременность снохи. До рождения ребенка никаких изделий для него не делали, а как только рождается ребенок ,т бабушка тут же берется за работу и через час будет готова первоначальная временная люлька, так называемый сон. На дно этой люльки посыпают мелко настроганную березовую труху, сверху клали заранее приготовленную оленью бороду , затем кладут чистую сухую ткань, заворачивают новорожденного,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одеялко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для него бабушка приготовила тоже заранее.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Одеялко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состояло из двух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слёв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внутренняя сторона из заячьей шкуры, а наружная сторона из беличьей. Форма одеяльца - равнобедренная трапеция, зауженная к ножкам, на стенки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сона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пришивали три-четыре пары кожаных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вязочек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Дневная люлька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DED1845-A72C-4EF0-B681-ACC11E443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6" t="4204" r="22904"/>
          <a:stretch/>
        </p:blipFill>
        <p:spPr bwMode="auto">
          <a:xfrm>
            <a:off x="8131946" y="2515572"/>
            <a:ext cx="2681055" cy="340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2C33310A-EC62-4799-B5A4-5D8B1F8AC398}"/>
              </a:ext>
            </a:extLst>
          </p:cNvPr>
          <p:cNvCxnSpPr/>
          <p:nvPr/>
        </p:nvCxnSpPr>
        <p:spPr>
          <a:xfrm>
            <a:off x="8256233" y="5584055"/>
            <a:ext cx="44388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993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Люлька дневная и ночная </a:t>
            </a:r>
            <a:b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хатл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онтоп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етнонтоп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5256319" cy="3318936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Новорожденный ребенок растет,  месяца через три его уже укладывают в настоящую ночную люльку, теперь ребенок может спать уже не только на спине, его переворачивают на бок,  поэтому люлька должна быть просторной.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дневную люльку ребенка перекладывают через 5-6 месяцев, когда окончательно окрепнет позвоночник, но дневную люльку начинают шить гораздо раньше.  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Ночная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люлька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endParaRPr lang="ru-RU" dirty="0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2C33310A-EC62-4799-B5A4-5D8B1F8AC398}"/>
              </a:ext>
            </a:extLst>
          </p:cNvPr>
          <p:cNvCxnSpPr/>
          <p:nvPr/>
        </p:nvCxnSpPr>
        <p:spPr>
          <a:xfrm>
            <a:off x="3151573" y="5131294"/>
            <a:ext cx="44388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970B84-6B41-4FC2-9D40-0454BC4DB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834" r="10000"/>
          <a:stretch/>
        </p:blipFill>
        <p:spPr bwMode="auto">
          <a:xfrm>
            <a:off x="6960095" y="2528818"/>
            <a:ext cx="3710866" cy="334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322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Летний чум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404063" cy="3318936"/>
          </a:xfrm>
        </p:spPr>
        <p:txBody>
          <a:bodyPr>
            <a:norm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r>
              <a:rPr lang="ru-RU" sz="1400" dirty="0"/>
              <a:t>Покрывали берестой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endParaRPr lang="ru-RU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1C4773C-3009-4B47-8DEC-20EF57993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t="11432" r="9354"/>
          <a:stretch/>
        </p:blipFill>
        <p:spPr bwMode="auto">
          <a:xfrm>
            <a:off x="1447409" y="2556931"/>
            <a:ext cx="4932677" cy="331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6F2EC0-A2EE-487A-8B61-CC2716E1B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925" y="2556931"/>
            <a:ext cx="4425248" cy="33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88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Орнамент на бересте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6223985" cy="331893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 выскабливании сначала орнамент наносят тупой стороной ножа, затем бересту слегка смачивают и острой стороной ножа удаляют коричневую пленку внутренней стороны бересты, из-под которой выступает белый слой. Рисунок, выполненный скоблением, обычно располагается по всему периметру сосуда и на его крышке. Крышку изготовляют отдельно так, что она вкладывается во внутрь сосуда, вдвигается в него. Трафаретов для выполнения рисунков такой техникой не применяли. Узоры были довольно сложными. 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EE9AD7-974B-4B39-8457-D24557974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00095" y="1666342"/>
            <a:ext cx="4976512" cy="37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D10558-9AE7-4839-9434-AC09C22CE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9755" y="3666478"/>
            <a:ext cx="4918312" cy="1311921"/>
          </a:xfrm>
        </p:spPr>
        <p:txBody>
          <a:bodyPr>
            <a:normAutofit fontScale="92500"/>
          </a:bodyPr>
          <a:lstStyle/>
          <a:p>
            <a:pPr algn="l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Мы сегодня с вами поговорим об удивительных свойствах бересты!</a:t>
            </a:r>
          </a:p>
          <a:p>
            <a:pPr algn="l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Узнаем об использовании бересты у народов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B461CE79-10FC-4507-93EC-292A75822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57" y="3013208"/>
            <a:ext cx="1660694" cy="209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A90324C-95E6-4F43-A421-D04672A7D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9755" y="2192338"/>
            <a:ext cx="4652670" cy="1065212"/>
          </a:xfrm>
        </p:spPr>
        <p:txBody>
          <a:bodyPr>
            <a:normAutofit fontScale="90000"/>
          </a:bodyPr>
          <a:lstStyle/>
          <a:p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Вуща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Паще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олэн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Здравствуйте, ребята! 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50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Берёза – предсказатель погоды</a:t>
            </a:r>
            <a:br>
              <a:rPr lang="ru-RU" sz="4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Береза – лекарь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911" y="2556932"/>
            <a:ext cx="10413506" cy="3318936"/>
          </a:xfrm>
        </p:spPr>
        <p:txBody>
          <a:bodyPr>
            <a:normAutofit fontScale="25000" lnSpcReduction="20000"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None/>
              <a:tabLst/>
              <a:defRPr/>
            </a:pPr>
            <a:endParaRPr lang="ru-RU" sz="1400" dirty="0"/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6400" kern="1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весной из берёзы течёт много сока, то лето будет</a:t>
            </a:r>
            <a:r>
              <a:rPr lang="ru-RU" sz="6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kern="12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дождливое. А какой будет весна, берёзы рассказывают осенью. Листья начинают желтеть с  </a:t>
            </a:r>
            <a:r>
              <a:rPr lang="ru-RU" sz="640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ерхушки  – ждите ранней весны, снизу – поздней.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Pct val="115000"/>
              <a:buNone/>
              <a:tabLst/>
              <a:defRPr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зиму берёзы могут предсказать: в начале октября с них лист не опал – снег ляжет поздно. Весной у березы течет много сока — лето будет дождливым, если берёза раньше ольхи листья выкинула — лето солнечное.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Pct val="115000"/>
              <a:buNone/>
              <a:tabLst/>
              <a:defRPr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Берёза может заменить собою компас, если случится заблудиться в лесу: с северной стороны ствола 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кора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грубее и темнее, на ней больше трещин и наростов.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Pct val="115000"/>
              <a:buNone/>
              <a:tabLst/>
              <a:defRPr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Берёза – универсальный врачеватель. Из берёзовых почек и листьев изготавливают различные препараты, отвары, настои; из древесины – мази, активированный уголь. И всё это широко применяется в медицине. Полезен настой берёзового гриба – чаги. Не зря его называют берёзовым бальзамом. Полезен и приятен освежающий древесный эликсир – берёзовый сок. Он идет на приготовление напитков и кваса.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Pct val="115000"/>
              <a:buNone/>
              <a:tabLst/>
              <a:defRPr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из березы идет в дело. Почки, листья и 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кора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берёзы содержат эфирные масла и кислоты, спирты, нафталин, красящие и другие вещества. Из берёзовых почек и листьев изготавливают различные краски. Из ветвей делают метлы и веники. </a:t>
            </a: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928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- задания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911" y="2556932"/>
            <a:ext cx="10413506" cy="3318936"/>
          </a:xfrm>
        </p:spPr>
        <p:txBody>
          <a:bodyPr>
            <a:normAutofit fontScale="40000" lnSpcReduction="20000"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None/>
              <a:tabLst/>
              <a:defRPr/>
            </a:pPr>
            <a:endParaRPr lang="ru-RU" sz="1400" dirty="0"/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6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Что ты узнал(а) про березу?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kumimoji="0" lang="ru-RU" sz="6400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Что ты узнал(а) про бересту?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6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Какие приметы по березе ты взял(а) для себя?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kumimoji="0" lang="ru-RU" sz="6400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Какую посуду, изделия делали из бересты русские народы?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6400" kern="1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Какую посуду, изделия делали из бересты народы ханты?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kumimoji="0" lang="ru-RU" sz="6400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6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использовали берестяные изделия в быту?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kumimoji="0" lang="ru-RU" sz="6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Назови удивительные свойства бересты?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0670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Видеофильмы о бересте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911" y="2556932"/>
            <a:ext cx="10413506" cy="3318936"/>
          </a:xfrm>
        </p:spPr>
        <p:txBody>
          <a:bodyPr>
            <a:normAutofit fontScale="85000" lnSpcReduction="20000"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None/>
              <a:tabLst/>
              <a:defRPr/>
            </a:pPr>
            <a:endParaRPr lang="ru-RU" sz="1400" dirty="0"/>
          </a:p>
          <a:p>
            <a:pPr marL="914400" lvl="0" indent="-9144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  <a:tabLst>
                <a:tab pos="457200" algn="l"/>
              </a:tabLst>
            </a:pPr>
            <a:r>
              <a:rPr lang="en-US" sz="5400" b="0" i="0" u="none" strike="noStrike" dirty="0">
                <a:effectLst/>
                <a:latin typeface="YouTube Noto"/>
                <a:hlinkClick r:id="rId2" tooltip="Поделиться ссылкой"/>
              </a:rPr>
              <a:t>https://youtu.be/s8R4oERpVCQ</a:t>
            </a:r>
            <a:endParaRPr lang="ru-RU" sz="5400" b="0" i="0" u="none" strike="noStrike" dirty="0">
              <a:effectLst/>
              <a:latin typeface="YouTube Noto"/>
            </a:endParaRPr>
          </a:p>
          <a:p>
            <a:pPr marL="1143000" lvl="0" indent="-1143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  <a:tabLst>
                <a:tab pos="457200" algn="l"/>
              </a:tabLst>
            </a:pPr>
            <a:r>
              <a:rPr lang="en-US" sz="5400" b="0" i="0" u="none" strike="noStrike" dirty="0">
                <a:effectLst/>
                <a:latin typeface="YouTube Noto"/>
                <a:hlinkClick r:id="rId3" tooltip="Поделиться ссылкой"/>
              </a:rPr>
              <a:t>https://youtu.be/ZnMvQw201uI</a:t>
            </a:r>
            <a:endParaRPr lang="ru-RU" sz="5400" b="0" i="0" u="none" strike="noStrike" dirty="0">
              <a:effectLst/>
              <a:latin typeface="YouTube Noto"/>
            </a:endParaRPr>
          </a:p>
          <a:p>
            <a:pPr marL="1143000" lvl="0" indent="-1143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  <a:tabLst>
                <a:tab pos="457200" algn="l"/>
              </a:tabLst>
            </a:pPr>
            <a:r>
              <a:rPr lang="en-US" sz="5400" b="0" i="0" u="none" strike="noStrike" dirty="0">
                <a:effectLst/>
                <a:latin typeface="YouTube Noto"/>
                <a:hlinkClick r:id="rId4" tooltip="Поделиться ссылкой"/>
              </a:rPr>
              <a:t>https://youtu.be/4lyMeLmloFE</a:t>
            </a:r>
            <a:endParaRPr lang="ru-RU" sz="5400" b="0" i="0" u="none" strike="noStrike" dirty="0">
              <a:effectLst/>
              <a:latin typeface="YouTube Noto"/>
            </a:endParaRPr>
          </a:p>
          <a:p>
            <a:pPr marL="1143000" lvl="0" indent="-1143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  <a:tabLst>
                <a:tab pos="457200" algn="l"/>
              </a:tabLst>
            </a:pPr>
            <a:r>
              <a:rPr lang="en-US" sz="5400" b="0" i="0" u="none" strike="noStrike" dirty="0">
                <a:effectLst/>
                <a:latin typeface="YouTube Noto"/>
                <a:hlinkClick r:id="rId5" tooltip="Поделиться ссылкой"/>
              </a:rPr>
              <a:t>https://youtu.be/zxL4OKDG2cg</a:t>
            </a:r>
            <a:endParaRPr lang="ru-RU" sz="5400" b="0" i="0" u="none" strike="noStrike" dirty="0">
              <a:effectLst/>
              <a:latin typeface="YouTube Noto"/>
            </a:endParaRPr>
          </a:p>
          <a:p>
            <a:pPr marL="1143000" lvl="0" indent="-1143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  <a:tabLst>
                <a:tab pos="457200" algn="l"/>
              </a:tabLst>
            </a:pPr>
            <a:endParaRPr kumimoji="0" lang="ru-RU" sz="6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582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46782-E47D-46E9-A93D-95D84EDB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4048955" cy="130386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Сделай поэтапно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сэм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(чашечку)</a:t>
            </a:r>
          </a:p>
        </p:txBody>
      </p:sp>
      <p:pic>
        <p:nvPicPr>
          <p:cNvPr id="1033" name="Picture 9" descr="как сделать коробку из бумаги для подарка">
            <a:extLst>
              <a:ext uri="{FF2B5EF4-FFF2-40B4-BE49-F238E27FC236}">
                <a16:creationId xmlns:a16="http://schemas.microsoft.com/office/drawing/2014/main" id="{B68E1A9B-EE5B-40E2-A054-EFA1B9478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30" y="919079"/>
            <a:ext cx="4813006" cy="501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109F6B17-73D4-447D-83CA-F2EBA139F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Желаем успехов!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 тебя все получится!</a:t>
            </a:r>
          </a:p>
          <a:p>
            <a:pPr marL="0" indent="0">
              <a:buNone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Результат фотографируй.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71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95C92-25FC-4674-8D12-BA62CDB8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Орнамент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393ED3-3E26-4229-82E7-0311016E3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Нарисуй орнамент на дне чашечки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9E04E95-FBD0-411A-B90B-FEE0372C0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791" r="4933" b="-1"/>
          <a:stretch/>
        </p:blipFill>
        <p:spPr bwMode="auto">
          <a:xfrm>
            <a:off x="1526959" y="3142695"/>
            <a:ext cx="3258105" cy="273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6CAAF60-9421-4298-8697-4B76D938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85" y="982132"/>
            <a:ext cx="4873557" cy="477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770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2F991-69FE-43F0-963C-AF941E43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Отправь фотографию изделия на электронную почту: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belavskay@rambler.ru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E131C7D-4C36-4C5B-9156-AC0521906E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48297" r="69042" b="18257"/>
          <a:stretch/>
        </p:blipFill>
        <p:spPr bwMode="auto">
          <a:xfrm>
            <a:off x="2588090" y="2671815"/>
            <a:ext cx="3240350" cy="259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B5A2314-5914-4BC6-803C-0941B2C3A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2" t="33334" r="32936" b="52491"/>
          <a:stretch/>
        </p:blipFill>
        <p:spPr bwMode="auto">
          <a:xfrm>
            <a:off x="6363561" y="2991773"/>
            <a:ext cx="3920478" cy="195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93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Слово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береза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пришло из древнерусского языка, где существительное «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береза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и прилагательное «березовый» упоминаются в памятниках XII в. Заимствовано из старославянского, где «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бръзънъ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— «апрель» восходит к общеславянскому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berza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далее — к индоевропейскому корню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bhereg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-, выражавшему понятие о белом, светлом, блестящем.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3C7693-BCAB-47E3-9A1C-7281D4A15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797857" cy="3318936"/>
          </a:xfrm>
        </p:spPr>
        <p:txBody>
          <a:bodyPr>
            <a:norm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ер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светлый, ясный сильный. Беречь берёза.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Берёза - дар Божий, ниспосланный для сбережения человека от всяких напастей...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Берёза - это наше главное, возобновляемое российское достояние.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A046115-3630-4FF8-860C-0730FA666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03" y="2161650"/>
            <a:ext cx="3592495" cy="391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87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246163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Народный календарь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788" y="2432482"/>
            <a:ext cx="5353235" cy="3443386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русском народном календаре-месяцеслове называли апрель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березозором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 народе объясняли это название так: в эту пору яркое весеннее солнце березы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оттого и пробуждаются они к жизни после долгого зимнего оцепенения. В один из апрельских дней специально приходили в лес и «слушали» березы. Остановится человек у той, что больше других ему приглянулась. К самому стволу подойдет - будто и впрямь прислушивается.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Месяц, другой минует, приходит время бересту заготавливать. Все приметы на то указывают. Сейчас она легко снимается - и человеку в подмогу, и для самого дерева безболезненно.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B7207A5-42C7-402D-BB1D-DAFD733B1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50" y="2556932"/>
            <a:ext cx="4425247" cy="331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22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423" y="769068"/>
            <a:ext cx="9601196" cy="130386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 березы в хозяйстве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3C7693-BCAB-47E3-9A1C-7281D4A15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b="0" i="0" dirty="0">
                <a:solidFill>
                  <a:srgbClr val="242D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части берёзы используются в хозяйстве: древесина, </a:t>
            </a:r>
            <a:r>
              <a:rPr lang="ru-RU" b="0" i="0" dirty="0" err="1">
                <a:solidFill>
                  <a:srgbClr val="242D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кора</a:t>
            </a:r>
            <a:r>
              <a:rPr lang="ru-RU" b="0" i="0" dirty="0">
                <a:solidFill>
                  <a:srgbClr val="242D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берёста (поверхностный слой </a:t>
            </a:r>
            <a:r>
              <a:rPr lang="ru-RU" b="0" i="0" dirty="0" err="1">
                <a:solidFill>
                  <a:srgbClr val="242D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b="0" i="0" dirty="0">
                <a:solidFill>
                  <a:srgbClr val="242D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берёзовый сок. Почки и листья применяют в медицине: настои из почек и листьев — как мочегонное, бактерицидное, ранозаживляющее и жаропонижающее средство, а масляную вытяжку из берёзовых почек — как дерматологическое средство. Некоторые виды используют для создания полезащитных полос, а также в декоративном садоводстве.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242D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Берёза занимает важное место в культуре славян, скандинавов, финно-угорских и других народов.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462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827" y="870012"/>
            <a:ext cx="9601196" cy="1303867"/>
          </a:xfrm>
        </p:spPr>
        <p:txBody>
          <a:bodyPr/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бересте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4998867" cy="3318936"/>
          </a:xfrm>
        </p:spPr>
        <p:txBody>
          <a:bodyPr>
            <a:normAutofit/>
          </a:bodyPr>
          <a:lstStyle/>
          <a:p>
            <a:pPr algn="just"/>
            <a:r>
              <a:rPr lang="ru-RU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Береста - это верхний слой берёзовой </a:t>
            </a:r>
            <a:r>
              <a:rPr lang="ru-RU" b="0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Обычно бывает гладкой, чистой, блестящей. Это прочный и красивый материал для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изготовления изделий.</a:t>
            </a:r>
            <a:endParaRPr lang="ru-RU" b="0" i="0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9058034-41CA-4685-9539-5AB558705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67" y="2441359"/>
            <a:ext cx="5001088" cy="37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912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Удивительные свойства бересты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Береста обладает свойством  сохранять температуру.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пропускает воду.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Бетулин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серебро, которые в ней содержатся обладают противовоспалительным, антигрибковым, противовирусным свойствами.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Холодные жидкости в  берестяных сосудах остаются долгое время прохладными, а горячие напитки быстро не остывают.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бересте дольше сохраняются продукты.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595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Хранение в туеске продуктов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45A86-60E0-4938-A3AC-86F8A5EB9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В одних туесах хранили соль. К ней всегда относились особенно бережливо. Сырости она не любит - сразу намокает, а после, если подсохнет, - каменеет, не раздолбить. Берестяной туесок обладал удивительным свойством - предохранял ее от попадания влаги. В туесах хранили и масло коровье, и творог, и сметану, и молоко. Масло в них не горкло, сметана долго хранилась, молоко и творог не кисли - в берестяных туесах эти скоропортящиеся и незаменимые в каждой семье продукты были надежно защищены от воздействия тепла.  </a:t>
            </a:r>
          </a:p>
        </p:txBody>
      </p:sp>
    </p:spTree>
    <p:extLst>
      <p:ext uri="{BB962C8B-B14F-4D97-AF65-F5344CB8AC3E}">
        <p14:creationId xmlns:p14="http://schemas.microsoft.com/office/powerpoint/2010/main" val="1526903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BF8BE-E83A-4FE8-A9E0-11953FA1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Ханты использовали бересту</a:t>
            </a:r>
            <a:br>
              <a:rPr lang="ru-RU" dirty="0"/>
            </a:br>
            <a:r>
              <a:rPr lang="ru-RU" dirty="0"/>
              <a:t>в хозяйстве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61CE6F0-B491-4C95-AB51-1D542E0A8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39" y="2516293"/>
            <a:ext cx="4479433" cy="33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985656BF-75C7-4819-9217-F1E4C9830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56" y="2556932"/>
            <a:ext cx="5078028" cy="331893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амым распространенным материалом в быту у народов ханты это </a:t>
            </a:r>
            <a:r>
              <a:rPr lang="ru-RU" sz="20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береста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Они искусно выделывают и сегодня самую разнообразную посуду из бересты для своих повседневных нужд и для продажи, изготовляют покрышки для летних жилищ - тиски, ночные колыбели (в отличие от дневных - из дерева).</a:t>
            </a:r>
          </a:p>
          <a:p>
            <a:pPr marL="0" indent="0" algn="just">
              <a:buNone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  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034121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862</TotalTime>
  <Words>1673</Words>
  <Application>Microsoft Office PowerPoint</Application>
  <PresentationFormat>Широкоэкранный</PresentationFormat>
  <Paragraphs>88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Arial</vt:lpstr>
      <vt:lpstr>Calibri</vt:lpstr>
      <vt:lpstr>Garamond</vt:lpstr>
      <vt:lpstr>Times New Roman</vt:lpstr>
      <vt:lpstr>YouTube Noto</vt:lpstr>
      <vt:lpstr>Натуральные материалы</vt:lpstr>
      <vt:lpstr>Муниципальное бюджетное учреждение дополнительного образования «Детский этнокультурно-образовательный центр» </vt:lpstr>
      <vt:lpstr>Вуща! Паще олэн! Здравствуйте, ребята! </vt:lpstr>
      <vt:lpstr>Слово «береза» пришло из древнерусского языка, где существительное «береза» и прилагательное «березовый» упоминаются в памятниках XII в. Заимствовано из старославянского, где «бръзънъ» — «апрель» восходит к общеславянскому berza и далее — к индоевропейскому корню bhereg-, выражавшему понятие о белом, светлом, блестящем.</vt:lpstr>
      <vt:lpstr>Народный календарь</vt:lpstr>
      <vt:lpstr>Использование  березы в хозяйстве</vt:lpstr>
      <vt:lpstr>Общие сведения о бересте</vt:lpstr>
      <vt:lpstr>Удивительные свойства бересты</vt:lpstr>
      <vt:lpstr>Хранение в туеске продуктов</vt:lpstr>
      <vt:lpstr>Ханты использовали бересту в хозяйстве</vt:lpstr>
      <vt:lpstr>Изделия из бересты</vt:lpstr>
      <vt:lpstr>Простейшие изделия из бересты: </vt:lpstr>
      <vt:lpstr>Простейшие изделия из бересты: </vt:lpstr>
      <vt:lpstr>Простейшие изделия из бересты: </vt:lpstr>
      <vt:lpstr>Берестяные изделия у хантов</vt:lpstr>
      <vt:lpstr>Хинт </vt:lpstr>
      <vt:lpstr> Люлька дневная и ночная  (хатл онтоп, етнонтоп)</vt:lpstr>
      <vt:lpstr> Люлька дневная и ночная  (хатл онтоп, етнонтоп)</vt:lpstr>
      <vt:lpstr>Летний чум</vt:lpstr>
      <vt:lpstr>Орнамент на бересте</vt:lpstr>
      <vt:lpstr>Берёза – предсказатель погоды Береза – лекарь </vt:lpstr>
      <vt:lpstr>Вопросы - задания</vt:lpstr>
      <vt:lpstr>Видеофильмы о бересте</vt:lpstr>
      <vt:lpstr>Сделай поэтапно сэм (чашечку)</vt:lpstr>
      <vt:lpstr>Орнамент</vt:lpstr>
      <vt:lpstr>Отправь фотографию изделия на электронную почту: belavskay@rambler.ru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Удивительная береста</dc:title>
  <dc:creator>Ирина Белявская</dc:creator>
  <cp:lastModifiedBy>мария</cp:lastModifiedBy>
  <cp:revision>94</cp:revision>
  <dcterms:created xsi:type="dcterms:W3CDTF">2020-12-31T15:20:12Z</dcterms:created>
  <dcterms:modified xsi:type="dcterms:W3CDTF">2021-10-27T01:46:42Z</dcterms:modified>
</cp:coreProperties>
</file>