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84" r:id="rId1"/>
  </p:sldMasterIdLst>
  <p:notesMasterIdLst>
    <p:notesMasterId r:id="rId22"/>
  </p:notesMasterIdLst>
  <p:sldIdLst>
    <p:sldId id="256" r:id="rId2"/>
    <p:sldId id="260" r:id="rId3"/>
    <p:sldId id="257" r:id="rId4"/>
    <p:sldId id="298" r:id="rId5"/>
    <p:sldId id="297" r:id="rId6"/>
    <p:sldId id="296" r:id="rId7"/>
    <p:sldId id="262" r:id="rId8"/>
    <p:sldId id="279" r:id="rId9"/>
    <p:sldId id="295" r:id="rId10"/>
    <p:sldId id="282" r:id="rId11"/>
    <p:sldId id="290" r:id="rId12"/>
    <p:sldId id="291" r:id="rId13"/>
    <p:sldId id="294" r:id="rId14"/>
    <p:sldId id="268" r:id="rId15"/>
    <p:sldId id="299" r:id="rId16"/>
    <p:sldId id="300" r:id="rId17"/>
    <p:sldId id="301" r:id="rId18"/>
    <p:sldId id="293" r:id="rId19"/>
    <p:sldId id="26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" initials="м" lastIdx="1" clrIdx="0">
    <p:extLst>
      <p:ext uri="{19B8F6BF-5375-455C-9EA6-DF929625EA0E}">
        <p15:presenceInfo xmlns:p15="http://schemas.microsoft.com/office/powerpoint/2012/main" userId="3ab0a147956244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33CC"/>
    <a:srgbClr val="006600"/>
    <a:srgbClr val="3366FF"/>
    <a:srgbClr val="5F5F5F"/>
    <a:srgbClr val="0099CC"/>
    <a:srgbClr val="00CC66"/>
    <a:srgbClr val="00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0" autoAdjust="0"/>
    <p:restoredTop sz="94660"/>
  </p:normalViewPr>
  <p:slideViewPr>
    <p:cSldViewPr>
      <p:cViewPr varScale="1">
        <p:scale>
          <a:sx n="82" d="100"/>
          <a:sy n="82" d="100"/>
        </p:scale>
        <p:origin x="1522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4T11:53:09.927" idx="1">
    <p:pos x="5458" y="2623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87AD2-3A67-41B3-8FEB-29665459210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9F1E7-89D8-4203-8E78-CF3C72BB08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:a16="http://schemas.microsoft.com/office/drawing/2014/main" id="{5F662811-D6DC-4A7C-B5EA-9092D9D266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:a16="http://schemas.microsoft.com/office/drawing/2014/main" id="{EBCC9F30-1799-46D3-8C7C-908548053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172" name="Номер слайда 3">
            <a:extLst>
              <a:ext uri="{FF2B5EF4-FFF2-40B4-BE49-F238E27FC236}">
                <a16:creationId xmlns:a16="http://schemas.microsoft.com/office/drawing/2014/main" id="{E063F840-E41F-45A5-B7C2-347ED6A26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4003E-3EC0-4826-A6CC-0D8CD48D5A17}" type="slidenum">
              <a:rPr lang="ru-RU" altLang="ru-RU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1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F1E7-89D8-4203-8E78-CF3C72BB08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94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F1E7-89D8-4203-8E78-CF3C72BB08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F1E7-89D8-4203-8E78-CF3C72BB085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9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F1E7-89D8-4203-8E78-CF3C72BB085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9F1E7-89D8-4203-8E78-CF3C72BB085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6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ffice.microsoft.com/ru-ru/redir/TC010219416.asp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office.microsoft.com/ru-ru/redir/TC010219416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office.microsoft.com/ru-ru/redir/TC010219416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office.microsoft.com/ru-ru/redir/TC010219416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office.microsoft.com/ru-ru/redir/TC010219416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0%B2%D1%82%D0%BE%D1%80" TargetMode="External"/><Relationship Id="rId3" Type="http://schemas.openxmlformats.org/officeDocument/2006/relationships/hyperlink" Target="http://office.microsoft.com/ru-ru/redir/TC010219416.aspx" TargetMode="External"/><Relationship Id="rId7" Type="http://schemas.openxmlformats.org/officeDocument/2006/relationships/hyperlink" Target="https://ru.wikipedia.org/wiki/%D0%A3%D0%BA%D1%80%D0%B0%D1%88%D0%B5%D0%BD%D0%B8%D0%B5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hyperlink" Target="https://ru.wikipedia.org/wiki/%D0%9B%D0%B0%D1%82%D0%B8%D0%BD%D1%81%D0%BA%D0%B8%D0%B9_%D1%8F%D0%B7%D1%8B%D0%BA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ru.wikipedia.org/wiki/%D0%AD%D0%BB%D0%B5%D0%BC%D0%B5%D0%BD%D1%82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s://ru.wikipedia.org/wiki/%D0%A7%D0%B5%D1%80%D0%B5%D0%B4%D0%BE%D0%B2%D0%B0%D0%BD%D0%B8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ru-ru/redir/TC010219416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office.microsoft.com/ru-ru/redir/TC010219416.aspx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&#1080;&#1088;&#1080;&#1085;&#1072;%20&#1073;&#1086;&#1088;&#1080;&#1089;&#1086;&#1074;&#1085;&#1072;\Mansi%20song%20Prez.mp3" TargetMode="External"/><Relationship Id="rId6" Type="http://schemas.openxmlformats.org/officeDocument/2006/relationships/comments" Target="../comments/commen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1123721"/>
            <a:ext cx="6553200" cy="360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5F5F5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16813" y="4343658"/>
            <a:ext cx="4041648" cy="7620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дополнительгого</a:t>
            </a:r>
            <a:r>
              <a:rPr 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  <a:br>
              <a:rPr 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Белявская Ирина Борисовна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5F0892-D6F1-46BC-A053-11000CB67DB8}"/>
              </a:ext>
            </a:extLst>
          </p:cNvPr>
          <p:cNvSpPr txBox="1"/>
          <p:nvPr/>
        </p:nvSpPr>
        <p:spPr>
          <a:xfrm>
            <a:off x="1676400" y="459732"/>
            <a:ext cx="655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55613-2785-4BFF-B651-5F61317EB71C}"/>
              </a:ext>
            </a:extLst>
          </p:cNvPr>
          <p:cNvSpPr txBox="1"/>
          <p:nvPr/>
        </p:nvSpPr>
        <p:spPr>
          <a:xfrm>
            <a:off x="2362200" y="5366876"/>
            <a:ext cx="4968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4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45565-5C1D-4642-B3E5-38C8832BAC3D}"/>
              </a:ext>
            </a:extLst>
          </p:cNvPr>
          <p:cNvSpPr txBox="1"/>
          <p:nvPr/>
        </p:nvSpPr>
        <p:spPr>
          <a:xfrm>
            <a:off x="1447800" y="2067351"/>
            <a:ext cx="7238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6600"/>
                </a:solidFill>
                <a:latin typeface="PT Serif Caption" pitchFamily="18" charset="-52"/>
              </a:rPr>
              <a:t>Геометрический орнамент, особенности орнамента</a:t>
            </a:r>
            <a:endParaRPr lang="ru-RU" sz="3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3E070-D15A-4C33-B6CB-591BE4F50A0A}"/>
              </a:ext>
            </a:extLst>
          </p:cNvPr>
          <p:cNvSpPr txBox="1"/>
          <p:nvPr/>
        </p:nvSpPr>
        <p:spPr>
          <a:xfrm>
            <a:off x="1622093" y="559044"/>
            <a:ext cx="628183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 fontAlgn="base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живший в гармонии с природой, ощущал ее ритмы и изображал их, находя конкретные аналоги в окружающем мире. К линии, начертанной, высеченной или вышитой люди относились как к магической «волшебной палочке», заставляющей силы природы оберегать, лечить, защищать, покровительствовать человеку. </a:t>
            </a:r>
          </a:p>
          <a:p>
            <a:pPr indent="449580" algn="just" rtl="0" fontAlgn="base"/>
            <a:r>
              <a:rPr lang="ru-RU" sz="18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орнамент состоит из линий и геометрических фигур. К мотивам геометрических орнаментов относятся зигзаги, треугольники, квадраты, ромбы, многоугольники, звезды, окружности, спирали и другие фигуры геометрического характера.</a:t>
            </a:r>
            <a:endParaRPr lang="ru-RU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963D5A8-7936-467A-B822-8108E391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49457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55C5BD5-39F5-4A34-9569-644D83724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8799"/>
            <a:ext cx="3497116" cy="19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7406640" cy="4270482"/>
          </a:xfrm>
        </p:spPr>
        <p:txBody>
          <a:bodyPr>
            <a:noAutofit/>
          </a:bodyPr>
          <a:lstStyle/>
          <a:p>
            <a:pPr algn="ctr"/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371600"/>
            <a:ext cx="159762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E432A2-91C1-4646-92DB-920F56A97D41}"/>
              </a:ext>
            </a:extLst>
          </p:cNvPr>
          <p:cNvSpPr txBox="1"/>
          <p:nvPr/>
        </p:nvSpPr>
        <p:spPr>
          <a:xfrm>
            <a:off x="1295400" y="612882"/>
            <a:ext cx="701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акие геометрические фигуры и тела окружают коренные народы Севера?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49A12B-4F64-4825-BC3A-6221971D1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223" y="1452202"/>
            <a:ext cx="6415664" cy="4811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5541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7406640" cy="4270482"/>
          </a:xfrm>
        </p:spPr>
        <p:txBody>
          <a:bodyPr>
            <a:noAutofit/>
          </a:bodyPr>
          <a:lstStyle/>
          <a:p>
            <a:pPr algn="ctr"/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159762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E432A2-91C1-4646-92DB-920F56A97D41}"/>
              </a:ext>
            </a:extLst>
          </p:cNvPr>
          <p:cNvSpPr txBox="1"/>
          <p:nvPr/>
        </p:nvSpPr>
        <p:spPr>
          <a:xfrm>
            <a:off x="1295400" y="612882"/>
            <a:ext cx="701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акие геометрические фигуры и тела окружают коренные народы Севера?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5836C-867C-415E-8787-2DD27C726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399592"/>
            <a:ext cx="6245225" cy="4683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321441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756DD-5DFA-469D-B257-B9C5AF366C2C}"/>
              </a:ext>
            </a:extLst>
          </p:cNvPr>
          <p:cNvSpPr txBox="1"/>
          <p:nvPr/>
        </p:nvSpPr>
        <p:spPr>
          <a:xfrm>
            <a:off x="1447800" y="228600"/>
            <a:ext cx="7239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вышеперечисленных символов, на орнаментах можно было увидеть мифического мамонта, соболя, кедр. С оленем связана победа добра над злом, с пчелой – трудолюбие, с крыльями – движение.</a:t>
            </a:r>
          </a:p>
          <a:p>
            <a:pPr algn="l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зверей в узорах встречается змея, ползучая змея, соболь. На тему птиц можно увидеть хвост тетерева, крылья чайки, шею утки. Тему растений представляют шишки, верхушки еловых веточек, обломанные ветки березы. О явлениях природы напоминают накаты волн, рябь воды. Все эти узоры бывают либо линейного, либо розеточного типа.</a:t>
            </a:r>
          </a:p>
          <a:p>
            <a:br>
              <a:rPr lang="ru-RU" dirty="0"/>
            </a:br>
            <a:endParaRPr lang="ru-RU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A9D4095-4D65-4B9D-9383-B2F8B1CFF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745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35296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EF14-A6CC-4E35-9545-E7FEFB797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60" y="838200"/>
            <a:ext cx="7406640" cy="5023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E2C8DD-D157-461C-970E-8BDD1AE60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Покриативь</a:t>
            </a:r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9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(Критическая </a:t>
            </a:r>
            <a:r>
              <a:rPr lang="ru-RU" sz="96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педагогикa</a:t>
            </a:r>
            <a:r>
              <a:rPr lang="ru-RU" sz="9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ru-RU" sz="96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ru-RU" sz="9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96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ru-RU" sz="9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pedagogy</a:t>
            </a:r>
            <a:r>
              <a:rPr lang="ru-RU" sz="9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 Креативная педагогика учит обучаемых учиться творчески, становиться созидателями самих себя и созидателями своего будущего).</a:t>
            </a:r>
          </a:p>
          <a:p>
            <a:endParaRPr lang="ru-RU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Возьми карандаш и листок бумаги формат А-4</a:t>
            </a:r>
          </a:p>
          <a:p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нарисовать орнамент от руки, соблюдая законы геометрии.</a:t>
            </a:r>
          </a:p>
          <a:p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 основе геометрического орнамента лежит квадрат или равнобедренный треугольник!</a:t>
            </a:r>
          </a:p>
          <a:p>
            <a:endParaRPr lang="ru-RU" sz="9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47E89D-5F4D-4897-8497-5567B7D9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422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0930620-9E41-4186-B040-27E80DE6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3819525" cy="539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2630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Шаблоны на основе ханты-мансийских сибирских народных украшений — стоковый вектор">
            <a:extLst>
              <a:ext uri="{FF2B5EF4-FFF2-40B4-BE49-F238E27FC236}">
                <a16:creationId xmlns:a16="http://schemas.microsoft.com/office/drawing/2014/main" id="{3C9ED686-E6D8-4F9B-8C0C-4EE2FB55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b="6784"/>
          <a:stretch/>
        </p:blipFill>
        <p:spPr bwMode="auto">
          <a:xfrm>
            <a:off x="1828800" y="163286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6529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извлечение 6">
            <a:extLst>
              <a:ext uri="{FF2B5EF4-FFF2-40B4-BE49-F238E27FC236}">
                <a16:creationId xmlns:a16="http://schemas.microsoft.com/office/drawing/2014/main" id="{F26A5654-61E4-435F-B054-88186673C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Блок-схема: извлечение 8">
            <a:extLst>
              <a:ext uri="{FF2B5EF4-FFF2-40B4-BE49-F238E27FC236}">
                <a16:creationId xmlns:a16="http://schemas.microsoft.com/office/drawing/2014/main" id="{0BA2B2D7-3786-41D9-B8FC-26945FB1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230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6CDAEB10-4E03-4904-85AE-5EB63A13A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" y="55721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Ромб 11">
            <a:extLst>
              <a:ext uri="{FF2B5EF4-FFF2-40B4-BE49-F238E27FC236}">
                <a16:creationId xmlns:a16="http://schemas.microsoft.com/office/drawing/2014/main" id="{778B55C7-67D4-4EA7-AEDE-B5BAE5367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35" y="54578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3" name="Ромб 12">
            <a:extLst>
              <a:ext uri="{FF2B5EF4-FFF2-40B4-BE49-F238E27FC236}">
                <a16:creationId xmlns:a16="http://schemas.microsoft.com/office/drawing/2014/main" id="{CD5963DF-5441-474F-800B-B31A20210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54578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8AF0E674-556C-405D-BEDB-ED4CE5A5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53435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Ромб 15">
            <a:extLst>
              <a:ext uri="{FF2B5EF4-FFF2-40B4-BE49-F238E27FC236}">
                <a16:creationId xmlns:a16="http://schemas.microsoft.com/office/drawing/2014/main" id="{4D38A6F0-DEEE-430C-B294-E18ED300F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35" y="52292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Ромб 16">
            <a:extLst>
              <a:ext uri="{FF2B5EF4-FFF2-40B4-BE49-F238E27FC236}">
                <a16:creationId xmlns:a16="http://schemas.microsoft.com/office/drawing/2014/main" id="{9F7B9032-9F81-4739-A2FB-3F73957FD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335" y="51149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Ромб 17">
            <a:extLst>
              <a:ext uri="{FF2B5EF4-FFF2-40B4-BE49-F238E27FC236}">
                <a16:creationId xmlns:a16="http://schemas.microsoft.com/office/drawing/2014/main" id="{4D4A1399-B472-4B93-A1C5-79BC0745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Ромб 18">
            <a:extLst>
              <a:ext uri="{FF2B5EF4-FFF2-40B4-BE49-F238E27FC236}">
                <a16:creationId xmlns:a16="http://schemas.microsoft.com/office/drawing/2014/main" id="{B6D02FFA-6B43-439F-A206-84E3D96A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597DAF92-5E43-4E2B-A4C2-3B4C83F63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1" name="Ромб 20">
            <a:extLst>
              <a:ext uri="{FF2B5EF4-FFF2-40B4-BE49-F238E27FC236}">
                <a16:creationId xmlns:a16="http://schemas.microsoft.com/office/drawing/2014/main" id="{E75FD60C-ADBE-4173-AB46-F9602D46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" y="51149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B609CCDE-9555-4577-8BEC-39E7DC11E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52292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3" name="Ромб 22">
            <a:extLst>
              <a:ext uri="{FF2B5EF4-FFF2-40B4-BE49-F238E27FC236}">
                <a16:creationId xmlns:a16="http://schemas.microsoft.com/office/drawing/2014/main" id="{E7D4CF93-0908-4560-A9D2-19A7AB3B9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8BEF8D3A-CC3D-45C0-AB72-C7A4C867F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53435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D03D9B06-F92D-4E92-B371-AEEB0F13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55721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E9701271-9B55-4FE5-9B4F-1085687F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235" y="54578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6114A84A-BB5F-4043-95C1-9AA2D8927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35" y="53435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8" name="Ромб 27">
            <a:extLst>
              <a:ext uri="{FF2B5EF4-FFF2-40B4-BE49-F238E27FC236}">
                <a16:creationId xmlns:a16="http://schemas.microsoft.com/office/drawing/2014/main" id="{B9FFBA31-303A-4B37-8878-25230CA7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835" y="54578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9" name="Ромб 28">
            <a:extLst>
              <a:ext uri="{FF2B5EF4-FFF2-40B4-BE49-F238E27FC236}">
                <a16:creationId xmlns:a16="http://schemas.microsoft.com/office/drawing/2014/main" id="{2AC8269A-919C-4929-9A3B-EEE96B1BC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53435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0" name="Ромб 29">
            <a:extLst>
              <a:ext uri="{FF2B5EF4-FFF2-40B4-BE49-F238E27FC236}">
                <a16:creationId xmlns:a16="http://schemas.microsoft.com/office/drawing/2014/main" id="{75521C1A-0DB0-430E-A259-FF5CA0F0A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35" y="52292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D8ACD316-B95C-4F24-BCC6-2F96FE97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735" y="51149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2" name="Ромб 31">
            <a:extLst>
              <a:ext uri="{FF2B5EF4-FFF2-40B4-BE49-F238E27FC236}">
                <a16:creationId xmlns:a16="http://schemas.microsoft.com/office/drawing/2014/main" id="{68B19EC5-11CE-45A6-96BD-5E35E6B9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0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3" name="Ромб 32">
            <a:extLst>
              <a:ext uri="{FF2B5EF4-FFF2-40B4-BE49-F238E27FC236}">
                <a16:creationId xmlns:a16="http://schemas.microsoft.com/office/drawing/2014/main" id="{5B5FDDFA-9961-4C67-BD3A-2B2204CAC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735" y="4963160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4" name="Ромб 33">
            <a:extLst>
              <a:ext uri="{FF2B5EF4-FFF2-40B4-BE49-F238E27FC236}">
                <a16:creationId xmlns:a16="http://schemas.microsoft.com/office/drawing/2014/main" id="{D1C22E74-6090-4FAC-BA89-FE44B729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5" name="Ромб 34">
            <a:extLst>
              <a:ext uri="{FF2B5EF4-FFF2-40B4-BE49-F238E27FC236}">
                <a16:creationId xmlns:a16="http://schemas.microsoft.com/office/drawing/2014/main" id="{CDF3AB7F-98E0-492C-B1F2-07CB5117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235" y="50006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6" name="Ромб 35">
            <a:extLst>
              <a:ext uri="{FF2B5EF4-FFF2-40B4-BE49-F238E27FC236}">
                <a16:creationId xmlns:a16="http://schemas.microsoft.com/office/drawing/2014/main" id="{45597BE8-6D37-4E3E-9673-7846518A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51149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7" name="Ромб 36">
            <a:extLst>
              <a:ext uri="{FF2B5EF4-FFF2-40B4-BE49-F238E27FC236}">
                <a16:creationId xmlns:a16="http://schemas.microsoft.com/office/drawing/2014/main" id="{018C74DC-5830-4B13-A12F-3BDE6135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835" y="52292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8" name="Ромб 37">
            <a:extLst>
              <a:ext uri="{FF2B5EF4-FFF2-40B4-BE49-F238E27FC236}">
                <a16:creationId xmlns:a16="http://schemas.microsoft.com/office/drawing/2014/main" id="{A5506DD9-6FDC-4AA7-8B6B-FB8A1909E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735" y="557212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39" name="Блок-схема: извлечение 38">
            <a:extLst>
              <a:ext uri="{FF2B5EF4-FFF2-40B4-BE49-F238E27FC236}">
                <a16:creationId xmlns:a16="http://schemas.microsoft.com/office/drawing/2014/main" id="{5D1D144A-3FEC-4A50-849A-320388A37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0" name="Блок-схема: извлечение 39">
            <a:extLst>
              <a:ext uri="{FF2B5EF4-FFF2-40B4-BE49-F238E27FC236}">
                <a16:creationId xmlns:a16="http://schemas.microsoft.com/office/drawing/2014/main" id="{127A27B7-A2E2-46A3-A0F8-42E68D4A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3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1" name="Блок-схема: извлечение 40">
            <a:extLst>
              <a:ext uri="{FF2B5EF4-FFF2-40B4-BE49-F238E27FC236}">
                <a16:creationId xmlns:a16="http://schemas.microsoft.com/office/drawing/2014/main" id="{15FCC95D-A489-4C69-9D4D-F1D41BB5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35" y="5800725"/>
            <a:ext cx="228600" cy="113665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2" name="Блок-схема: извлечение 41">
            <a:extLst>
              <a:ext uri="{FF2B5EF4-FFF2-40B4-BE49-F238E27FC236}">
                <a16:creationId xmlns:a16="http://schemas.microsoft.com/office/drawing/2014/main" id="{CDB4D74C-AEF7-4380-AB21-2D0F35FDE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3" name="Блок-схема: извлечение 42">
            <a:extLst>
              <a:ext uri="{FF2B5EF4-FFF2-40B4-BE49-F238E27FC236}">
                <a16:creationId xmlns:a16="http://schemas.microsoft.com/office/drawing/2014/main" id="{7BCFA057-E597-4E0E-B24D-8863B2A25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368D7510-1BDE-45A0-B635-DB4EA6072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735" y="5800725"/>
            <a:ext cx="228600" cy="114300"/>
          </a:xfrm>
          <a:prstGeom prst="flowChartExtra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5" name="Ромб 44">
            <a:extLst>
              <a:ext uri="{FF2B5EF4-FFF2-40B4-BE49-F238E27FC236}">
                <a16:creationId xmlns:a16="http://schemas.microsoft.com/office/drawing/2014/main" id="{CE1D1453-A75A-4308-9531-EA7037903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430" y="5572125"/>
            <a:ext cx="252095" cy="252095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6" name="Блок-схема: объединение 45">
            <a:extLst>
              <a:ext uri="{FF2B5EF4-FFF2-40B4-BE49-F238E27FC236}">
                <a16:creationId xmlns:a16="http://schemas.microsoft.com/office/drawing/2014/main" id="{6C764FD5-E1BE-4255-9C79-0F7349F22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7" name="Блок-схема: объединение 46">
            <a:extLst>
              <a:ext uri="{FF2B5EF4-FFF2-40B4-BE49-F238E27FC236}">
                <a16:creationId xmlns:a16="http://schemas.microsoft.com/office/drawing/2014/main" id="{68A80FD8-E55C-4851-A400-2FF45B07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8" name="Блок-схема: объединение 47">
            <a:extLst>
              <a:ext uri="{FF2B5EF4-FFF2-40B4-BE49-F238E27FC236}">
                <a16:creationId xmlns:a16="http://schemas.microsoft.com/office/drawing/2014/main" id="{61116D37-3A55-47BC-9366-2CCA6C97F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9230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9" name="Блок-схема: объединение 48">
            <a:extLst>
              <a:ext uri="{FF2B5EF4-FFF2-40B4-BE49-F238E27FC236}">
                <a16:creationId xmlns:a16="http://schemas.microsoft.com/office/drawing/2014/main" id="{A424D894-5BDA-4646-BD10-C9C1797C4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0" name="Блок-схема: объединение 49">
            <a:extLst>
              <a:ext uri="{FF2B5EF4-FFF2-40B4-BE49-F238E27FC236}">
                <a16:creationId xmlns:a16="http://schemas.microsoft.com/office/drawing/2014/main" id="{8EEDE318-3C21-4230-A587-EFBBB24A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430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1" name="Блок-схема: объединение 50">
            <a:extLst>
              <a:ext uri="{FF2B5EF4-FFF2-40B4-BE49-F238E27FC236}">
                <a16:creationId xmlns:a16="http://schemas.microsoft.com/office/drawing/2014/main" id="{C5B641B0-49BC-45D7-91F9-1436B1FA5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2" name="Блок-схема: объединение 51">
            <a:extLst>
              <a:ext uri="{FF2B5EF4-FFF2-40B4-BE49-F238E27FC236}">
                <a16:creationId xmlns:a16="http://schemas.microsoft.com/office/drawing/2014/main" id="{1CAB30DB-47A1-44C0-9FE4-CCC9C83DD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630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3" name="Блок-схема: объединение 52">
            <a:extLst>
              <a:ext uri="{FF2B5EF4-FFF2-40B4-BE49-F238E27FC236}">
                <a16:creationId xmlns:a16="http://schemas.microsoft.com/office/drawing/2014/main" id="{783C36D1-A971-44C8-922F-1039BB4A8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4" name="Блок-схема: объединение 53">
            <a:extLst>
              <a:ext uri="{FF2B5EF4-FFF2-40B4-BE49-F238E27FC236}">
                <a16:creationId xmlns:a16="http://schemas.microsoft.com/office/drawing/2014/main" id="{0CAFC841-54A4-43BD-BF3E-1068C3198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830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5" name="Блок-схема: объединение 54">
            <a:extLst>
              <a:ext uri="{FF2B5EF4-FFF2-40B4-BE49-F238E27FC236}">
                <a16:creationId xmlns:a16="http://schemas.microsoft.com/office/drawing/2014/main" id="{9E6C2BC8-592A-429E-8B22-73D54BCD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3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6" name="Блок-схема: объединение 55">
            <a:extLst>
              <a:ext uri="{FF2B5EF4-FFF2-40B4-BE49-F238E27FC236}">
                <a16:creationId xmlns:a16="http://schemas.microsoft.com/office/drawing/2014/main" id="{2656A85A-0713-4C71-AE43-7878E898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935" y="3047365"/>
            <a:ext cx="228600" cy="114300"/>
          </a:xfrm>
          <a:prstGeom prst="flowChartMerge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7" name="Ромб 56">
            <a:extLst>
              <a:ext uri="{FF2B5EF4-FFF2-40B4-BE49-F238E27FC236}">
                <a16:creationId xmlns:a16="http://schemas.microsoft.com/office/drawing/2014/main" id="{E05C194D-A04C-4C9E-8F0A-F85A397C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31616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8" name="Ромб 57">
            <a:extLst>
              <a:ext uri="{FF2B5EF4-FFF2-40B4-BE49-F238E27FC236}">
                <a16:creationId xmlns:a16="http://schemas.microsoft.com/office/drawing/2014/main" id="{3AFCD194-6117-4E4A-BD51-7692EB5C6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31616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9" name="Ромб 58">
            <a:extLst>
              <a:ext uri="{FF2B5EF4-FFF2-40B4-BE49-F238E27FC236}">
                <a16:creationId xmlns:a16="http://schemas.microsoft.com/office/drawing/2014/main" id="{106A4736-4634-46D6-BDBE-95648204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32759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0" name="Ромб 59">
            <a:extLst>
              <a:ext uri="{FF2B5EF4-FFF2-40B4-BE49-F238E27FC236}">
                <a16:creationId xmlns:a16="http://schemas.microsoft.com/office/drawing/2014/main" id="{B927D4A5-EEE1-4083-A975-75450CB0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" y="33902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1" name="Ромб 60">
            <a:extLst>
              <a:ext uri="{FF2B5EF4-FFF2-40B4-BE49-F238E27FC236}">
                <a16:creationId xmlns:a16="http://schemas.microsoft.com/office/drawing/2014/main" id="{FCB5AC90-1A06-443E-B56A-5B37AA62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35" y="35045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2" name="Ромб 61">
            <a:extLst>
              <a:ext uri="{FF2B5EF4-FFF2-40B4-BE49-F238E27FC236}">
                <a16:creationId xmlns:a16="http://schemas.microsoft.com/office/drawing/2014/main" id="{A90BE063-5EEB-43D8-BC00-FE6D50B8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235" y="35045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3" name="Ромб 62">
            <a:extLst>
              <a:ext uri="{FF2B5EF4-FFF2-40B4-BE49-F238E27FC236}">
                <a16:creationId xmlns:a16="http://schemas.microsoft.com/office/drawing/2014/main" id="{E2215252-F36E-4521-B11E-F931B2604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4" name="Ромб 63">
            <a:extLst>
              <a:ext uri="{FF2B5EF4-FFF2-40B4-BE49-F238E27FC236}">
                <a16:creationId xmlns:a16="http://schemas.microsoft.com/office/drawing/2014/main" id="{8D7EE457-8981-43E7-853A-65051BCB9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5" name="Ромб 64">
            <a:extLst>
              <a:ext uri="{FF2B5EF4-FFF2-40B4-BE49-F238E27FC236}">
                <a16:creationId xmlns:a16="http://schemas.microsoft.com/office/drawing/2014/main" id="{B021423F-D7A7-4BA4-A2D6-1C8CE17F4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6" name="Ромб 65">
            <a:extLst>
              <a:ext uri="{FF2B5EF4-FFF2-40B4-BE49-F238E27FC236}">
                <a16:creationId xmlns:a16="http://schemas.microsoft.com/office/drawing/2014/main" id="{C7100997-03D2-4520-B955-BA50A82A1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37331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7" name="Ромб 66">
            <a:extLst>
              <a:ext uri="{FF2B5EF4-FFF2-40B4-BE49-F238E27FC236}">
                <a16:creationId xmlns:a16="http://schemas.microsoft.com/office/drawing/2014/main" id="{CD3A152F-4302-4056-8F85-85E6C7669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135" y="38474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8" name="Ромб 67">
            <a:extLst>
              <a:ext uri="{FF2B5EF4-FFF2-40B4-BE49-F238E27FC236}">
                <a16:creationId xmlns:a16="http://schemas.microsoft.com/office/drawing/2014/main" id="{F6005E21-386E-4747-ACBB-E0FCF4C63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35" y="37331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9" name="Ромб 68">
            <a:extLst>
              <a:ext uri="{FF2B5EF4-FFF2-40B4-BE49-F238E27FC236}">
                <a16:creationId xmlns:a16="http://schemas.microsoft.com/office/drawing/2014/main" id="{FFD840A8-A33A-450F-AE5C-A74436093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335" y="38474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0" name="Ромб 69">
            <a:extLst>
              <a:ext uri="{FF2B5EF4-FFF2-40B4-BE49-F238E27FC236}">
                <a16:creationId xmlns:a16="http://schemas.microsoft.com/office/drawing/2014/main" id="{B4ECDEB7-065B-4695-86AF-37026D5E9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735" y="3847465"/>
            <a:ext cx="228600" cy="2286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1" name="Ромб 70">
            <a:extLst>
              <a:ext uri="{FF2B5EF4-FFF2-40B4-BE49-F238E27FC236}">
                <a16:creationId xmlns:a16="http://schemas.microsoft.com/office/drawing/2014/main" id="{00FFE549-D32B-4FF8-AC65-25248353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8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2" name="Ромб 71">
            <a:extLst>
              <a:ext uri="{FF2B5EF4-FFF2-40B4-BE49-F238E27FC236}">
                <a16:creationId xmlns:a16="http://schemas.microsoft.com/office/drawing/2014/main" id="{74A09C97-B364-48E1-A977-63AD521A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3" name="Ромб 72">
            <a:extLst>
              <a:ext uri="{FF2B5EF4-FFF2-40B4-BE49-F238E27FC236}">
                <a16:creationId xmlns:a16="http://schemas.microsoft.com/office/drawing/2014/main" id="{6D9C3156-F0B3-4552-967A-BB658A9D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4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4" name="Ромб 73">
            <a:extLst>
              <a:ext uri="{FF2B5EF4-FFF2-40B4-BE49-F238E27FC236}">
                <a16:creationId xmlns:a16="http://schemas.microsoft.com/office/drawing/2014/main" id="{AED2F312-4026-4A73-A355-AAD167192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0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5" name="Ромб 74">
            <a:extLst>
              <a:ext uri="{FF2B5EF4-FFF2-40B4-BE49-F238E27FC236}">
                <a16:creationId xmlns:a16="http://schemas.microsoft.com/office/drawing/2014/main" id="{76F60895-AFCC-42E6-96FE-C24F704DB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35" y="3134360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6" name="Ромб 75">
            <a:extLst>
              <a:ext uri="{FF2B5EF4-FFF2-40B4-BE49-F238E27FC236}">
                <a16:creationId xmlns:a16="http://schemas.microsoft.com/office/drawing/2014/main" id="{7BBD690C-1321-462B-8AB4-5F8FCE07D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31616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7" name="Ромб 76">
            <a:extLst>
              <a:ext uri="{FF2B5EF4-FFF2-40B4-BE49-F238E27FC236}">
                <a16:creationId xmlns:a16="http://schemas.microsoft.com/office/drawing/2014/main" id="{49BB5CE7-9EAE-4B15-B1F0-D468E42EE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835" y="32759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C78D57E9-4D75-47AF-A9C2-414924A7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33902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9" name="Ромб 78">
            <a:extLst>
              <a:ext uri="{FF2B5EF4-FFF2-40B4-BE49-F238E27FC236}">
                <a16:creationId xmlns:a16="http://schemas.microsoft.com/office/drawing/2014/main" id="{637DBAF4-A5E8-4DDA-9ADD-98483357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235" y="35045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0" name="Ромб 79">
            <a:extLst>
              <a:ext uri="{FF2B5EF4-FFF2-40B4-BE49-F238E27FC236}">
                <a16:creationId xmlns:a16="http://schemas.microsoft.com/office/drawing/2014/main" id="{ADA193D3-54CF-4329-904D-0FEC8DFFF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635" y="35045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1" name="Ромб 80">
            <a:extLst>
              <a:ext uri="{FF2B5EF4-FFF2-40B4-BE49-F238E27FC236}">
                <a16:creationId xmlns:a16="http://schemas.microsoft.com/office/drawing/2014/main" id="{BC7999A5-CC3A-485A-BDAF-8CE94DD94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9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2" name="Ромб 81">
            <a:extLst>
              <a:ext uri="{FF2B5EF4-FFF2-40B4-BE49-F238E27FC236}">
                <a16:creationId xmlns:a16="http://schemas.microsoft.com/office/drawing/2014/main" id="{E8A57F4C-57D5-4022-917C-49AFA9C2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3" name="Ромб 82">
            <a:extLst>
              <a:ext uri="{FF2B5EF4-FFF2-40B4-BE49-F238E27FC236}">
                <a16:creationId xmlns:a16="http://schemas.microsoft.com/office/drawing/2014/main" id="{A0CD6C57-1106-46F2-B20E-B3834A0C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36188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4" name="Ромб 83">
            <a:extLst>
              <a:ext uri="{FF2B5EF4-FFF2-40B4-BE49-F238E27FC236}">
                <a16:creationId xmlns:a16="http://schemas.microsoft.com/office/drawing/2014/main" id="{0576F0CE-76F3-4A06-9B67-908472093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835" y="37331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5" name="Ромб 84">
            <a:extLst>
              <a:ext uri="{FF2B5EF4-FFF2-40B4-BE49-F238E27FC236}">
                <a16:creationId xmlns:a16="http://schemas.microsoft.com/office/drawing/2014/main" id="{7708B122-3EDF-4942-A843-7B6A16386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535" y="38474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6" name="Ромб 85">
            <a:extLst>
              <a:ext uri="{FF2B5EF4-FFF2-40B4-BE49-F238E27FC236}">
                <a16:creationId xmlns:a16="http://schemas.microsoft.com/office/drawing/2014/main" id="{C60CA505-4069-4D42-9CDF-179E0EAD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2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7" name="Ромб 86">
            <a:extLst>
              <a:ext uri="{FF2B5EF4-FFF2-40B4-BE49-F238E27FC236}">
                <a16:creationId xmlns:a16="http://schemas.microsoft.com/office/drawing/2014/main" id="{08F2CF6C-D7BE-4805-BC58-C3D93FA4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35" y="37331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8" name="Ромб 87">
            <a:extLst>
              <a:ext uri="{FF2B5EF4-FFF2-40B4-BE49-F238E27FC236}">
                <a16:creationId xmlns:a16="http://schemas.microsoft.com/office/drawing/2014/main" id="{DE5C148B-CCFA-4BC3-BBAB-27EAD1773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735" y="38474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9" name="Ромб 88">
            <a:extLst>
              <a:ext uri="{FF2B5EF4-FFF2-40B4-BE49-F238E27FC236}">
                <a16:creationId xmlns:a16="http://schemas.microsoft.com/office/drawing/2014/main" id="{959A6981-0239-43A2-A3CC-1A769D5F6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0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0" name="Ромб 89">
            <a:extLst>
              <a:ext uri="{FF2B5EF4-FFF2-40B4-BE49-F238E27FC236}">
                <a16:creationId xmlns:a16="http://schemas.microsoft.com/office/drawing/2014/main" id="{AB0A5E26-4EAB-4CD0-838C-9CF75BD2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135" y="3847465"/>
            <a:ext cx="228600" cy="2286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1" name="Ромб 90">
            <a:extLst>
              <a:ext uri="{FF2B5EF4-FFF2-40B4-BE49-F238E27FC236}">
                <a16:creationId xmlns:a16="http://schemas.microsoft.com/office/drawing/2014/main" id="{4A40FAEF-1A2B-486E-9F26-B9B15DCE9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8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2" name="Ромб 91">
            <a:extLst>
              <a:ext uri="{FF2B5EF4-FFF2-40B4-BE49-F238E27FC236}">
                <a16:creationId xmlns:a16="http://schemas.microsoft.com/office/drawing/2014/main" id="{E2B88A6B-3E36-4264-891F-75D1C768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435" y="39617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3" name="Ромб 92">
            <a:extLst>
              <a:ext uri="{FF2B5EF4-FFF2-40B4-BE49-F238E27FC236}">
                <a16:creationId xmlns:a16="http://schemas.microsoft.com/office/drawing/2014/main" id="{A5E3B2EA-966B-4E00-AE15-725F30E92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335" y="3161665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4" name="Ромб 93">
            <a:extLst>
              <a:ext uri="{FF2B5EF4-FFF2-40B4-BE49-F238E27FC236}">
                <a16:creationId xmlns:a16="http://schemas.microsoft.com/office/drawing/2014/main" id="{820A5B84-47C4-4E2F-9EBA-7E9A13B32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510" y="3267710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5" name="Ромб 94">
            <a:extLst>
              <a:ext uri="{FF2B5EF4-FFF2-40B4-BE49-F238E27FC236}">
                <a16:creationId xmlns:a16="http://schemas.microsoft.com/office/drawing/2014/main" id="{798342A8-F35A-4BC5-A951-9E9F55A3A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910" y="3267710"/>
            <a:ext cx="228600" cy="228600"/>
          </a:xfrm>
          <a:prstGeom prst="diamond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" name="Rectangle 87">
            <a:extLst>
              <a:ext uri="{FF2B5EF4-FFF2-40B4-BE49-F238E27FC236}">
                <a16:creationId xmlns:a16="http://schemas.microsoft.com/office/drawing/2014/main" id="{4ED959F4-D623-4285-AA1E-97CE13D7D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4348172"/>
            <a:ext cx="68446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 2 Иногда отсутствует единичный масштаб, нарушается период, искажением сами изделия.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89">
            <a:extLst>
              <a:ext uri="{FF2B5EF4-FFF2-40B4-BE49-F238E27FC236}">
                <a16:creationId xmlns:a16="http://schemas.microsoft.com/office/drawing/2014/main" id="{49FF18B0-7F5C-40C1-AD71-5D7C17AC5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535" y="1093334"/>
            <a:ext cx="2807362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внимателен!</a:t>
            </a: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Рис.1 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</a:rPr>
              <a:t>Правильный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вариант.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476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r>
              <a:rPr lang="ru-RU" dirty="0"/>
              <a:t> </a:t>
            </a: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58F8062-62B2-4A53-83F8-8173893F8333}"/>
              </a:ext>
            </a:extLst>
          </p:cNvPr>
          <p:cNvSpPr txBox="1"/>
          <p:nvPr/>
        </p:nvSpPr>
        <p:spPr>
          <a:xfrm>
            <a:off x="1371600" y="609601"/>
            <a:ext cx="693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Овладеть орнаментами - это значит овладеть искусством, прочитай об этом в книге Е.А.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Ерныховой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-Белявской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Этнотворческая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лаборатория», 2005 год.</a:t>
            </a:r>
          </a:p>
          <a:p>
            <a:pPr algn="just"/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книге затронуты все виды искусства: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Ткань и изделие из ткани.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Мех и меховые изделия.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Сукно, раскрой и пошив изделий из сукна.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Береста, орнаментальное оформление изделие из бересты.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Кожа, роспись на коже и изделие из кожи.</a:t>
            </a:r>
            <a:endParaRPr lang="ru-RU" sz="16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Первостепенная задача: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владеть математической основой орнаментального искусства, понять </a:t>
            </a:r>
            <a:r>
              <a:rPr lang="ru-RU" sz="18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отображаемость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орнаментов; периодичность, равную длину орнамента, выбор единичного отрезка.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1000"/>
            <a:ext cx="13335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8768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94DEC9A-88AA-45DD-8456-A5DBF27F6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8000"/>
            <a:ext cx="7407275" cy="9596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Здравствуйте, ребята!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Сегодня мы поговорим о геометрическом орнаменте народов ханты и манси!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Узнаем особенности этих орнаментов!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15673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1905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/>
            <a:r>
              <a:rPr lang="ru-RU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У тебя все получится!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32560" y="3886200"/>
            <a:ext cx="7406640" cy="2286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Геометрический орнамент народа ханты </a:t>
            </a:r>
            <a:br>
              <a:rPr lang="ru-RU" sz="4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его математическая основа</a:t>
            </a:r>
            <a:br>
              <a:rPr lang="ru-RU" sz="49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Орна́мент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Латинский язык"/>
              </a:rPr>
              <a:t>лат.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ornamentum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Украшение"/>
              </a:rPr>
              <a:t>украшение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узор, основанный на 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Повтор"/>
              </a:rPr>
              <a:t>повторе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Чередование"/>
              </a:rPr>
              <a:t>чередовании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составляющих его 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Элемент"/>
              </a:rPr>
              <a:t>элементов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ester\Мои документы\тутчан\Узоры 3.png">
            <a:extLst>
              <a:ext uri="{FF2B5EF4-FFF2-40B4-BE49-F238E27FC236}">
                <a16:creationId xmlns:a16="http://schemas.microsoft.com/office/drawing/2014/main" id="{CD48D93D-A066-46C5-8857-25C139B88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b="13132"/>
          <a:stretch>
            <a:fillRect/>
          </a:stretch>
        </p:blipFill>
        <p:spPr bwMode="auto">
          <a:xfrm>
            <a:off x="44450" y="-18154"/>
            <a:ext cx="9072902" cy="67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5042E-1E76-48A6-8ECC-5027090B6D87}"/>
              </a:ext>
            </a:extLst>
          </p:cNvPr>
          <p:cNvSpPr txBox="1"/>
          <p:nvPr/>
        </p:nvSpPr>
        <p:spPr>
          <a:xfrm>
            <a:off x="611188" y="858838"/>
            <a:ext cx="76120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Блок-схема: объединение 209">
            <a:extLst>
              <a:ext uri="{FF2B5EF4-FFF2-40B4-BE49-F238E27FC236}">
                <a16:creationId xmlns:a16="http://schemas.microsoft.com/office/drawing/2014/main" id="{C119BFEF-00CD-4B4E-A021-C948D556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9" name="Блок-схема: объединение 210">
            <a:extLst>
              <a:ext uri="{FF2B5EF4-FFF2-40B4-BE49-F238E27FC236}">
                <a16:creationId xmlns:a16="http://schemas.microsoft.com/office/drawing/2014/main" id="{34A26E3F-9005-402F-97DA-6F5E10698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Блок-схема: объединение 211">
            <a:extLst>
              <a:ext uri="{FF2B5EF4-FFF2-40B4-BE49-F238E27FC236}">
                <a16:creationId xmlns:a16="http://schemas.microsoft.com/office/drawing/2014/main" id="{572DF16D-46AA-4A72-8FD0-72DFC8FEC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Блок-схема: объединение 212">
            <a:extLst>
              <a:ext uri="{FF2B5EF4-FFF2-40B4-BE49-F238E27FC236}">
                <a16:creationId xmlns:a16="http://schemas.microsoft.com/office/drawing/2014/main" id="{BB5A88AD-A9F2-4BFC-A0B7-45D507969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2" name="Блок-схема: объединение 213">
            <a:extLst>
              <a:ext uri="{FF2B5EF4-FFF2-40B4-BE49-F238E27FC236}">
                <a16:creationId xmlns:a16="http://schemas.microsoft.com/office/drawing/2014/main" id="{C0B8176A-7028-4DFF-9E5E-1BE4E7915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3" name="Блок-схема: объединение 214">
            <a:extLst>
              <a:ext uri="{FF2B5EF4-FFF2-40B4-BE49-F238E27FC236}">
                <a16:creationId xmlns:a16="http://schemas.microsoft.com/office/drawing/2014/main" id="{8FD2291C-9249-42E0-9CC6-A14ADAA9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4" name="Ромб 215">
            <a:extLst>
              <a:ext uri="{FF2B5EF4-FFF2-40B4-BE49-F238E27FC236}">
                <a16:creationId xmlns:a16="http://schemas.microsoft.com/office/drawing/2014/main" id="{DCFC52E4-F4D4-439C-BADC-F82C4C2D7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40465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5" name="Ромб 216">
            <a:extLst>
              <a:ext uri="{FF2B5EF4-FFF2-40B4-BE49-F238E27FC236}">
                <a16:creationId xmlns:a16="http://schemas.microsoft.com/office/drawing/2014/main" id="{973B3434-1C11-447F-8DE1-A3A0BDD1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0465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6" name="Ромб 217">
            <a:extLst>
              <a:ext uri="{FF2B5EF4-FFF2-40B4-BE49-F238E27FC236}">
                <a16:creationId xmlns:a16="http://schemas.microsoft.com/office/drawing/2014/main" id="{9B6D089F-57ED-45BD-86FB-C8DCF93C2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41608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7" name="Ромб 218">
            <a:extLst>
              <a:ext uri="{FF2B5EF4-FFF2-40B4-BE49-F238E27FC236}">
                <a16:creationId xmlns:a16="http://schemas.microsoft.com/office/drawing/2014/main" id="{5F5DC2E3-AA9B-4F8A-9F4E-6EEC18DAD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1608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8" name="Ромб 219">
            <a:extLst>
              <a:ext uri="{FF2B5EF4-FFF2-40B4-BE49-F238E27FC236}">
                <a16:creationId xmlns:a16="http://schemas.microsoft.com/office/drawing/2014/main" id="{34D82756-EB81-4FB1-A230-0FD9A306C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2751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9" name="Ромб 220">
            <a:extLst>
              <a:ext uri="{FF2B5EF4-FFF2-40B4-BE49-F238E27FC236}">
                <a16:creationId xmlns:a16="http://schemas.microsoft.com/office/drawing/2014/main" id="{87000A25-8560-4F10-B466-6499D663E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0" name="Ромб 221">
            <a:extLst>
              <a:ext uri="{FF2B5EF4-FFF2-40B4-BE49-F238E27FC236}">
                <a16:creationId xmlns:a16="http://schemas.microsoft.com/office/drawing/2014/main" id="{CF922D54-12B9-4AC7-8336-7A8CC5C99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1" name="Ромб 222">
            <a:extLst>
              <a:ext uri="{FF2B5EF4-FFF2-40B4-BE49-F238E27FC236}">
                <a16:creationId xmlns:a16="http://schemas.microsoft.com/office/drawing/2014/main" id="{E5CFA57B-6073-4A94-B776-65DFF13C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2" name="Ромб 223">
            <a:extLst>
              <a:ext uri="{FF2B5EF4-FFF2-40B4-BE49-F238E27FC236}">
                <a16:creationId xmlns:a16="http://schemas.microsoft.com/office/drawing/2014/main" id="{CC360EF3-93C1-43FF-940C-75F98D59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3" name="Ромб 224">
            <a:extLst>
              <a:ext uri="{FF2B5EF4-FFF2-40B4-BE49-F238E27FC236}">
                <a16:creationId xmlns:a16="http://schemas.microsoft.com/office/drawing/2014/main" id="{22AE478C-A5FF-4859-B5AA-B0945981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4" name="Ромб 225">
            <a:extLst>
              <a:ext uri="{FF2B5EF4-FFF2-40B4-BE49-F238E27FC236}">
                <a16:creationId xmlns:a16="http://schemas.microsoft.com/office/drawing/2014/main" id="{CD7997EF-01EB-40BC-B374-A7C1CE14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6180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5" name="Ромб 226">
            <a:extLst>
              <a:ext uri="{FF2B5EF4-FFF2-40B4-BE49-F238E27FC236}">
                <a16:creationId xmlns:a16="http://schemas.microsoft.com/office/drawing/2014/main" id="{996BFD8D-B82E-4E35-A62B-760C1B1D1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46180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6" name="Ромб 227">
            <a:extLst>
              <a:ext uri="{FF2B5EF4-FFF2-40B4-BE49-F238E27FC236}">
                <a16:creationId xmlns:a16="http://schemas.microsoft.com/office/drawing/2014/main" id="{31F9C8AC-3C8B-4ABD-9C35-C837A68F7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47323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7" name="Ромб 228">
            <a:extLst>
              <a:ext uri="{FF2B5EF4-FFF2-40B4-BE49-F238E27FC236}">
                <a16:creationId xmlns:a16="http://schemas.microsoft.com/office/drawing/2014/main" id="{0848C738-1132-4C06-8A6A-705EF894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8466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8" name="Ромб 229">
            <a:extLst>
              <a:ext uri="{FF2B5EF4-FFF2-40B4-BE49-F238E27FC236}">
                <a16:creationId xmlns:a16="http://schemas.microsoft.com/office/drawing/2014/main" id="{3D19067B-9F44-4DC5-B218-6D82440E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48466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69" name="Ромб 230">
            <a:extLst>
              <a:ext uri="{FF2B5EF4-FFF2-40B4-BE49-F238E27FC236}">
                <a16:creationId xmlns:a16="http://schemas.microsoft.com/office/drawing/2014/main" id="{07880620-EC02-4B89-B54D-D4329B298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48466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0" name="Ромб 231">
            <a:extLst>
              <a:ext uri="{FF2B5EF4-FFF2-40B4-BE49-F238E27FC236}">
                <a16:creationId xmlns:a16="http://schemas.microsoft.com/office/drawing/2014/main" id="{76143424-B5B8-4CD0-BBBC-53B8B00A3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47323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1" name="Ромб 232">
            <a:extLst>
              <a:ext uri="{FF2B5EF4-FFF2-40B4-BE49-F238E27FC236}">
                <a16:creationId xmlns:a16="http://schemas.microsoft.com/office/drawing/2014/main" id="{5161DA51-5D53-43E3-A93F-B166FC802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48466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2" name="Ромб 233">
            <a:extLst>
              <a:ext uri="{FF2B5EF4-FFF2-40B4-BE49-F238E27FC236}">
                <a16:creationId xmlns:a16="http://schemas.microsoft.com/office/drawing/2014/main" id="{ABB1C489-9DD8-4556-B0B8-BF2118A4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3" name="Ромб 234">
            <a:extLst>
              <a:ext uri="{FF2B5EF4-FFF2-40B4-BE49-F238E27FC236}">
                <a16:creationId xmlns:a16="http://schemas.microsoft.com/office/drawing/2014/main" id="{61349848-8571-44C8-BB95-9C9392E34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47307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4" name="Блок-схема: объединение 235">
            <a:extLst>
              <a:ext uri="{FF2B5EF4-FFF2-40B4-BE49-F238E27FC236}">
                <a16:creationId xmlns:a16="http://schemas.microsoft.com/office/drawing/2014/main" id="{B5605F30-7CD0-4A2B-A1F7-EAADFCADB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0" y="3952081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5" name="Блок-схема: объединение 236">
            <a:extLst>
              <a:ext uri="{FF2B5EF4-FFF2-40B4-BE49-F238E27FC236}">
                <a16:creationId xmlns:a16="http://schemas.microsoft.com/office/drawing/2014/main" id="{87BDE4DF-892A-4B83-8ED4-826F2D1C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6" name="Ромб 237">
            <a:extLst>
              <a:ext uri="{FF2B5EF4-FFF2-40B4-BE49-F238E27FC236}">
                <a16:creationId xmlns:a16="http://schemas.microsoft.com/office/drawing/2014/main" id="{65BD08D3-CF59-48C4-AC6B-C750D4C2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40465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7" name="Ромб 238">
            <a:extLst>
              <a:ext uri="{FF2B5EF4-FFF2-40B4-BE49-F238E27FC236}">
                <a16:creationId xmlns:a16="http://schemas.microsoft.com/office/drawing/2014/main" id="{849B01C2-1B17-4D08-8C78-6F3BBB67D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40465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8" name="Ромб 239">
            <a:extLst>
              <a:ext uri="{FF2B5EF4-FFF2-40B4-BE49-F238E27FC236}">
                <a16:creationId xmlns:a16="http://schemas.microsoft.com/office/drawing/2014/main" id="{6FACE837-7333-46C9-B16A-F8991357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41608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79" name="Ромб 240">
            <a:extLst>
              <a:ext uri="{FF2B5EF4-FFF2-40B4-BE49-F238E27FC236}">
                <a16:creationId xmlns:a16="http://schemas.microsoft.com/office/drawing/2014/main" id="{CC6B5CBE-FC3A-4550-A36A-F71F65F8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41608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0" name="Ромб 241">
            <a:extLst>
              <a:ext uri="{FF2B5EF4-FFF2-40B4-BE49-F238E27FC236}">
                <a16:creationId xmlns:a16="http://schemas.microsoft.com/office/drawing/2014/main" id="{CF66A5C7-8F68-4A9C-B917-CE15134FF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2751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1" name="Ромб 242">
            <a:extLst>
              <a:ext uri="{FF2B5EF4-FFF2-40B4-BE49-F238E27FC236}">
                <a16:creationId xmlns:a16="http://schemas.microsoft.com/office/drawing/2014/main" id="{A6876467-8DA0-4FE6-A5DB-5DFBDB886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2" name="Ромб 243">
            <a:extLst>
              <a:ext uri="{FF2B5EF4-FFF2-40B4-BE49-F238E27FC236}">
                <a16:creationId xmlns:a16="http://schemas.microsoft.com/office/drawing/2014/main" id="{6F525AB0-5003-473A-8C63-A641A677F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3" name="Ромб 244">
            <a:extLst>
              <a:ext uri="{FF2B5EF4-FFF2-40B4-BE49-F238E27FC236}">
                <a16:creationId xmlns:a16="http://schemas.microsoft.com/office/drawing/2014/main" id="{323C27A7-D9C1-4F16-A239-E65198204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2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4" name="Ромб 245">
            <a:extLst>
              <a:ext uri="{FF2B5EF4-FFF2-40B4-BE49-F238E27FC236}">
                <a16:creationId xmlns:a16="http://schemas.microsoft.com/office/drawing/2014/main" id="{EAF0BDC3-0ACC-4C12-81B4-E915C893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5" name="Ромб 246">
            <a:extLst>
              <a:ext uri="{FF2B5EF4-FFF2-40B4-BE49-F238E27FC236}">
                <a16:creationId xmlns:a16="http://schemas.microsoft.com/office/drawing/2014/main" id="{96732A5C-BD31-49AB-AD56-582A9E80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6" name="Ромб 247">
            <a:extLst>
              <a:ext uri="{FF2B5EF4-FFF2-40B4-BE49-F238E27FC236}">
                <a16:creationId xmlns:a16="http://schemas.microsoft.com/office/drawing/2014/main" id="{8B9D2768-3134-49CD-8AAD-1D0E43268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46164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7" name="Ромб 248">
            <a:extLst>
              <a:ext uri="{FF2B5EF4-FFF2-40B4-BE49-F238E27FC236}">
                <a16:creationId xmlns:a16="http://schemas.microsoft.com/office/drawing/2014/main" id="{09972A2A-F978-441C-9B60-7A307B7A2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46164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8" name="Ромб 249">
            <a:extLst>
              <a:ext uri="{FF2B5EF4-FFF2-40B4-BE49-F238E27FC236}">
                <a16:creationId xmlns:a16="http://schemas.microsoft.com/office/drawing/2014/main" id="{CBB0DEA5-9612-43BE-A537-005FEF72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47307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89" name="Ромб 250">
            <a:extLst>
              <a:ext uri="{FF2B5EF4-FFF2-40B4-BE49-F238E27FC236}">
                <a16:creationId xmlns:a16="http://schemas.microsoft.com/office/drawing/2014/main" id="{5D77546C-4AF2-4F7B-A1E2-431B529D2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0" name="Ромб 251">
            <a:extLst>
              <a:ext uri="{FF2B5EF4-FFF2-40B4-BE49-F238E27FC236}">
                <a16:creationId xmlns:a16="http://schemas.microsoft.com/office/drawing/2014/main" id="{0A5FF3F9-365B-4C46-A623-1BFAC3161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1" name="Ромб 252">
            <a:extLst>
              <a:ext uri="{FF2B5EF4-FFF2-40B4-BE49-F238E27FC236}">
                <a16:creationId xmlns:a16="http://schemas.microsoft.com/office/drawing/2014/main" id="{72043E10-FDD8-4345-9757-4E0D8510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2" name="Блок-схема: объединение 253">
            <a:extLst>
              <a:ext uri="{FF2B5EF4-FFF2-40B4-BE49-F238E27FC236}">
                <a16:creationId xmlns:a16="http://schemas.microsoft.com/office/drawing/2014/main" id="{2B6393F3-A85E-4916-B8B0-50B607993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3" name="Блок-схема: объединение 254">
            <a:extLst>
              <a:ext uri="{FF2B5EF4-FFF2-40B4-BE49-F238E27FC236}">
                <a16:creationId xmlns:a16="http://schemas.microsoft.com/office/drawing/2014/main" id="{3350DEF2-6882-4ED8-A026-813E959DD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4" name="Ромб 255">
            <a:extLst>
              <a:ext uri="{FF2B5EF4-FFF2-40B4-BE49-F238E27FC236}">
                <a16:creationId xmlns:a16="http://schemas.microsoft.com/office/drawing/2014/main" id="{051BB173-74A9-411E-A9EE-F7CB1D90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6900" y="40465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5" name="Блок-схема: объединение 256">
            <a:extLst>
              <a:ext uri="{FF2B5EF4-FFF2-40B4-BE49-F238E27FC236}">
                <a16:creationId xmlns:a16="http://schemas.microsoft.com/office/drawing/2014/main" id="{D6AD9EDD-A5B0-4553-B85D-971C0B83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3932238"/>
            <a:ext cx="228600" cy="114300"/>
          </a:xfrm>
          <a:prstGeom prst="flowChartMerg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6" name="Ромб 257">
            <a:extLst>
              <a:ext uri="{FF2B5EF4-FFF2-40B4-BE49-F238E27FC236}">
                <a16:creationId xmlns:a16="http://schemas.microsoft.com/office/drawing/2014/main" id="{4F4C8309-D9E7-4D59-B9CF-7824497AB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7" name="Ромб 258">
            <a:extLst>
              <a:ext uri="{FF2B5EF4-FFF2-40B4-BE49-F238E27FC236}">
                <a16:creationId xmlns:a16="http://schemas.microsoft.com/office/drawing/2014/main" id="{2E80B527-2BDA-4094-AB50-E247F06F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48450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8" name="Ромб 259">
            <a:extLst>
              <a:ext uri="{FF2B5EF4-FFF2-40B4-BE49-F238E27FC236}">
                <a16:creationId xmlns:a16="http://schemas.microsoft.com/office/drawing/2014/main" id="{4DCA33E5-D18D-4DDA-9462-564415F94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7307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99" name="Ромб 260">
            <a:extLst>
              <a:ext uri="{FF2B5EF4-FFF2-40B4-BE49-F238E27FC236}">
                <a16:creationId xmlns:a16="http://schemas.microsoft.com/office/drawing/2014/main" id="{D0DA0798-3A0E-4941-A9E6-9FFB94897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4616450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0" name="Ромб 261">
            <a:extLst>
              <a:ext uri="{FF2B5EF4-FFF2-40B4-BE49-F238E27FC236}">
                <a16:creationId xmlns:a16="http://schemas.microsoft.com/office/drawing/2014/main" id="{0141CF4B-26F0-4797-B62B-02CE34E74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1" name="Ромб 262">
            <a:extLst>
              <a:ext uri="{FF2B5EF4-FFF2-40B4-BE49-F238E27FC236}">
                <a16:creationId xmlns:a16="http://schemas.microsoft.com/office/drawing/2014/main" id="{5BD4870A-DCBB-4E5D-9B19-B3B811414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45037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2" name="Ромб 263">
            <a:extLst>
              <a:ext uri="{FF2B5EF4-FFF2-40B4-BE49-F238E27FC236}">
                <a16:creationId xmlns:a16="http://schemas.microsoft.com/office/drawing/2014/main" id="{73135F36-6C5E-4AA5-816C-31070812E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3" name="Ромб 264">
            <a:extLst>
              <a:ext uri="{FF2B5EF4-FFF2-40B4-BE49-F238E27FC236}">
                <a16:creationId xmlns:a16="http://schemas.microsoft.com/office/drawing/2014/main" id="{406085AA-EC69-4A2E-B6B0-51D1DD79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43894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4" name="Ромб 265">
            <a:extLst>
              <a:ext uri="{FF2B5EF4-FFF2-40B4-BE49-F238E27FC236}">
                <a16:creationId xmlns:a16="http://schemas.microsoft.com/office/drawing/2014/main" id="{F987B88A-14A6-4759-836D-AC7EEE18A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42751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5" name="Ромб 266">
            <a:extLst>
              <a:ext uri="{FF2B5EF4-FFF2-40B4-BE49-F238E27FC236}">
                <a16:creationId xmlns:a16="http://schemas.microsoft.com/office/drawing/2014/main" id="{8F55FB3E-9CE7-487D-A5D6-6884DF035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4160838"/>
            <a:ext cx="228600" cy="228600"/>
          </a:xfrm>
          <a:prstGeom prst="diamond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6" name="Ромб 267">
            <a:extLst>
              <a:ext uri="{FF2B5EF4-FFF2-40B4-BE49-F238E27FC236}">
                <a16:creationId xmlns:a16="http://schemas.microsoft.com/office/drawing/2014/main" id="{61730F96-FDF1-4D1F-AA65-EB37CC505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913" y="4962525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7" name="Ромб 268">
            <a:extLst>
              <a:ext uri="{FF2B5EF4-FFF2-40B4-BE49-F238E27FC236}">
                <a16:creationId xmlns:a16="http://schemas.microsoft.com/office/drawing/2014/main" id="{637C7A10-9CB7-4912-AB8E-07943E10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0736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8" name="Ромб 269">
            <a:extLst>
              <a:ext uri="{FF2B5EF4-FFF2-40B4-BE49-F238E27FC236}">
                <a16:creationId xmlns:a16="http://schemas.microsoft.com/office/drawing/2014/main" id="{401BA52D-BCEF-4BA9-8986-51E34388D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0736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09" name="Ромб 270">
            <a:extLst>
              <a:ext uri="{FF2B5EF4-FFF2-40B4-BE49-F238E27FC236}">
                <a16:creationId xmlns:a16="http://schemas.microsoft.com/office/drawing/2014/main" id="{D42F22F4-F824-48C3-9B0E-9FD0B21C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3022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0" name="Ромб 271">
            <a:extLst>
              <a:ext uri="{FF2B5EF4-FFF2-40B4-BE49-F238E27FC236}">
                <a16:creationId xmlns:a16="http://schemas.microsoft.com/office/drawing/2014/main" id="{23596CBC-6544-4C3C-AD2E-0CFC0D6C1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51879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1" name="Ромб 272">
            <a:extLst>
              <a:ext uri="{FF2B5EF4-FFF2-40B4-BE49-F238E27FC236}">
                <a16:creationId xmlns:a16="http://schemas.microsoft.com/office/drawing/2014/main" id="{B14C2E49-5FB7-4776-A509-8E20CFD24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54165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2" name="Ромб 273">
            <a:extLst>
              <a:ext uri="{FF2B5EF4-FFF2-40B4-BE49-F238E27FC236}">
                <a16:creationId xmlns:a16="http://schemas.microsoft.com/office/drawing/2014/main" id="{86C69781-AC42-42EF-B79E-17E17F34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53022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3" name="Ромб 274">
            <a:extLst>
              <a:ext uri="{FF2B5EF4-FFF2-40B4-BE49-F238E27FC236}">
                <a16:creationId xmlns:a16="http://schemas.microsoft.com/office/drawing/2014/main" id="{AE4F77E9-5CBB-44F0-9165-87E08A820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54165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4" name="Ромб 275">
            <a:extLst>
              <a:ext uri="{FF2B5EF4-FFF2-40B4-BE49-F238E27FC236}">
                <a16:creationId xmlns:a16="http://schemas.microsoft.com/office/drawing/2014/main" id="{56235EFA-5999-4ADE-A3DC-C662709A6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4165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5" name="Ромб 276">
            <a:extLst>
              <a:ext uri="{FF2B5EF4-FFF2-40B4-BE49-F238E27FC236}">
                <a16:creationId xmlns:a16="http://schemas.microsoft.com/office/drawing/2014/main" id="{7EC4959B-8F24-41A3-BCB7-CD78A5BB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5308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6" name="Ромб 277">
            <a:extLst>
              <a:ext uri="{FF2B5EF4-FFF2-40B4-BE49-F238E27FC236}">
                <a16:creationId xmlns:a16="http://schemas.microsoft.com/office/drawing/2014/main" id="{B405B898-A864-4449-AD64-3B26FC0B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56451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7" name="Ромб 278">
            <a:extLst>
              <a:ext uri="{FF2B5EF4-FFF2-40B4-BE49-F238E27FC236}">
                <a16:creationId xmlns:a16="http://schemas.microsoft.com/office/drawing/2014/main" id="{6E3F49E9-C6D9-466E-AC84-370F9FD8A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0" y="57594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8" name="Ромб 279">
            <a:extLst>
              <a:ext uri="{FF2B5EF4-FFF2-40B4-BE49-F238E27FC236}">
                <a16:creationId xmlns:a16="http://schemas.microsoft.com/office/drawing/2014/main" id="{BB8B2D85-A067-4E0E-AF89-053C5453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800" y="57594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19" name="Ромб 280">
            <a:extLst>
              <a:ext uri="{FF2B5EF4-FFF2-40B4-BE49-F238E27FC236}">
                <a16:creationId xmlns:a16="http://schemas.microsoft.com/office/drawing/2014/main" id="{921263C5-358E-40DB-8EA2-E3148D0D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7594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20" name="Ромб 281">
            <a:extLst>
              <a:ext uri="{FF2B5EF4-FFF2-40B4-BE49-F238E27FC236}">
                <a16:creationId xmlns:a16="http://schemas.microsoft.com/office/drawing/2014/main" id="{17A3C6C0-BA45-42EF-864B-E8A1AC1FF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7594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21" name="Ромб 282">
            <a:extLst>
              <a:ext uri="{FF2B5EF4-FFF2-40B4-BE49-F238E27FC236}">
                <a16:creationId xmlns:a16="http://schemas.microsoft.com/office/drawing/2014/main" id="{65281558-28E4-4CCC-B115-C584A871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55308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22" name="Ромб 283">
            <a:extLst>
              <a:ext uri="{FF2B5EF4-FFF2-40B4-BE49-F238E27FC236}">
                <a16:creationId xmlns:a16="http://schemas.microsoft.com/office/drawing/2014/main" id="{3B35D69C-75F5-4CA0-8A54-21321193C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5645150"/>
            <a:ext cx="228600" cy="228600"/>
          </a:xfrm>
          <a:prstGeom prst="diamond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cxnSp>
        <p:nvCxnSpPr>
          <p:cNvPr id="6223" name="Прямая соединительная линия 284">
            <a:extLst>
              <a:ext uri="{FF2B5EF4-FFF2-40B4-BE49-F238E27FC236}">
                <a16:creationId xmlns:a16="http://schemas.microsoft.com/office/drawing/2014/main" id="{5D055315-97CF-41D1-A906-189056DE02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22400" y="4959350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4" name="Прямая соединительная линия 285">
            <a:extLst>
              <a:ext uri="{FF2B5EF4-FFF2-40B4-BE49-F238E27FC236}">
                <a16:creationId xmlns:a16="http://schemas.microsoft.com/office/drawing/2014/main" id="{28253D61-8D2B-4E41-910F-460315D2D0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6700" y="5073650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5" name="Прямая соединительная линия 286">
            <a:extLst>
              <a:ext uri="{FF2B5EF4-FFF2-40B4-BE49-F238E27FC236}">
                <a16:creationId xmlns:a16="http://schemas.microsoft.com/office/drawing/2014/main" id="{B11811C1-BDB8-4699-96DD-E8E43E8C5E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5300" y="5073650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6" name="Прямая соединительная линия 287">
            <a:extLst>
              <a:ext uri="{FF2B5EF4-FFF2-40B4-BE49-F238E27FC236}">
                <a16:creationId xmlns:a16="http://schemas.microsoft.com/office/drawing/2014/main" id="{0C308352-469E-4F92-8AA5-1CA9AC8304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1000" y="42751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7" name="Прямая соединительная линия 288">
            <a:extLst>
              <a:ext uri="{FF2B5EF4-FFF2-40B4-BE49-F238E27FC236}">
                <a16:creationId xmlns:a16="http://schemas.microsoft.com/office/drawing/2014/main" id="{8A621B84-0D08-4686-B2B6-C59EC3BA75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5300" y="43894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8" name="Прямая соединительная линия 289">
            <a:extLst>
              <a:ext uri="{FF2B5EF4-FFF2-40B4-BE49-F238E27FC236}">
                <a16:creationId xmlns:a16="http://schemas.microsoft.com/office/drawing/2014/main" id="{17E9D517-FA6D-4BBE-91FF-7F10BB26C2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79600" y="42751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29" name="Прямая соединительная линия 290">
            <a:extLst>
              <a:ext uri="{FF2B5EF4-FFF2-40B4-BE49-F238E27FC236}">
                <a16:creationId xmlns:a16="http://schemas.microsoft.com/office/drawing/2014/main" id="{A33A0FAB-3C4B-40DA-912B-5BDF44F05A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79600" y="40465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0" name="Прямая соединительная линия 291">
            <a:extLst>
              <a:ext uri="{FF2B5EF4-FFF2-40B4-BE49-F238E27FC236}">
                <a16:creationId xmlns:a16="http://schemas.microsoft.com/office/drawing/2014/main" id="{7DF94CFC-EC56-4B4E-90E0-81C3F8FCF8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6800" y="4730750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1" name="Прямая соединительная линия 292">
            <a:extLst>
              <a:ext uri="{FF2B5EF4-FFF2-40B4-BE49-F238E27FC236}">
                <a16:creationId xmlns:a16="http://schemas.microsoft.com/office/drawing/2014/main" id="{881276B8-B0CB-4D46-8430-0EB4EA4759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1100" y="43894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2" name="Прямая соединительная линия 293">
            <a:extLst>
              <a:ext uri="{FF2B5EF4-FFF2-40B4-BE49-F238E27FC236}">
                <a16:creationId xmlns:a16="http://schemas.microsoft.com/office/drawing/2014/main" id="{476918C0-9105-451D-8311-034EA1ED1F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5400" y="4503738"/>
            <a:ext cx="4572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33" name="Выгнутая вниз стрелка 294">
            <a:extLst>
              <a:ext uri="{FF2B5EF4-FFF2-40B4-BE49-F238E27FC236}">
                <a16:creationId xmlns:a16="http://schemas.microsoft.com/office/drawing/2014/main" id="{5A96BAF5-F8C4-42AE-8988-B166302AF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5187950"/>
            <a:ext cx="457200" cy="2286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34" name="Прямоугольник 295">
            <a:extLst>
              <a:ext uri="{FF2B5EF4-FFF2-40B4-BE49-F238E27FC236}">
                <a16:creationId xmlns:a16="http://schemas.microsoft.com/office/drawing/2014/main" id="{5417DC8F-3DCA-4D6F-891D-603F4153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5530850"/>
            <a:ext cx="1511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</a:t>
            </a:r>
          </a:p>
        </p:txBody>
      </p:sp>
      <p:sp>
        <p:nvSpPr>
          <p:cNvPr id="6235" name="Rectangle 294">
            <a:extLst>
              <a:ext uri="{FF2B5EF4-FFF2-40B4-BE49-F238E27FC236}">
                <a16:creationId xmlns:a16="http://schemas.microsoft.com/office/drawing/2014/main" id="{52ADC7E9-93E4-4C11-B195-79A8FC8E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36" name="Rectangle 295">
            <a:extLst>
              <a:ext uri="{FF2B5EF4-FFF2-40B4-BE49-F238E27FC236}">
                <a16:creationId xmlns:a16="http://schemas.microsoft.com/office/drawing/2014/main" id="{002E7A9A-4EAA-4A86-BE10-304363145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br>
              <a:rPr lang="ru-RU" altLang="ru-RU" sz="1800"/>
            </a:br>
            <a:endParaRPr lang="ru-RU" altLang="ru-RU" sz="1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37" name="Rectangle 296">
            <a:extLst>
              <a:ext uri="{FF2B5EF4-FFF2-40B4-BE49-F238E27FC236}">
                <a16:creationId xmlns:a16="http://schemas.microsoft.com/office/drawing/2014/main" id="{1B3CE297-25F2-4C30-947D-4D07F4BE0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>
                <a:cs typeface="Times New Roman" panose="02020603050405020304" pitchFamily="18" charset="0"/>
              </a:rPr>
              <a:t>                                             O</a:t>
            </a:r>
            <a:r>
              <a:rPr lang="en-US" altLang="ru-RU" sz="600" baseline="-30000">
                <a:cs typeface="Times New Roman" panose="02020603050405020304" pitchFamily="18" charset="0"/>
              </a:rPr>
              <a:t>1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38" name="Rectangle 297">
            <a:extLst>
              <a:ext uri="{FF2B5EF4-FFF2-40B4-BE49-F238E27FC236}">
                <a16:creationId xmlns:a16="http://schemas.microsoft.com/office/drawing/2014/main" id="{C44DE8E3-69CD-484E-9EC2-2A4F8603C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600">
              <a:cs typeface="Times New Roman" panose="02020603050405020304" pitchFamily="18" charset="0"/>
            </a:endParaRP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>
                <a:cs typeface="Times New Roman" panose="02020603050405020304" pitchFamily="18" charset="0"/>
              </a:rPr>
              <a:t>                                              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39" name="Rectangle 298">
            <a:extLst>
              <a:ext uri="{FF2B5EF4-FFF2-40B4-BE49-F238E27FC236}">
                <a16:creationId xmlns:a16="http://schemas.microsoft.com/office/drawing/2014/main" id="{8E6E68B3-938C-4E50-A4DB-2FBD4F7A6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>
                <a:cs typeface="Times New Roman" panose="02020603050405020304" pitchFamily="18" charset="0"/>
              </a:rPr>
              <a:t>                           M</a:t>
            </a:r>
            <a:r>
              <a:rPr lang="en-US" altLang="ru-RU" sz="600" baseline="-30000">
                <a:cs typeface="Times New Roman" panose="02020603050405020304" pitchFamily="18" charset="0"/>
              </a:rPr>
              <a:t>1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0" name="Rectangle 299">
            <a:extLst>
              <a:ext uri="{FF2B5EF4-FFF2-40B4-BE49-F238E27FC236}">
                <a16:creationId xmlns:a16="http://schemas.microsoft.com/office/drawing/2014/main" id="{1E6982F6-BC0E-454D-BEFE-4E1E86A3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baseline="-30000" dirty="0"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r>
              <a:rPr lang="en-US" altLang="ru-RU" sz="600" dirty="0">
                <a:cs typeface="Times New Roman" panose="02020603050405020304" pitchFamily="18" charset="0"/>
              </a:rPr>
              <a:t>N</a:t>
            </a:r>
            <a:r>
              <a:rPr lang="en-US" altLang="ru-RU" sz="600" baseline="-30000" dirty="0">
                <a:cs typeface="Times New Roman" panose="02020603050405020304" pitchFamily="18" charset="0"/>
              </a:rPr>
              <a:t>1</a:t>
            </a:r>
            <a:endParaRPr lang="ru-RU" altLang="ru-RU" sz="800" dirty="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6241" name="Rectangle 300">
            <a:extLst>
              <a:ext uri="{FF2B5EF4-FFF2-40B4-BE49-F238E27FC236}">
                <a16:creationId xmlns:a16="http://schemas.microsoft.com/office/drawing/2014/main" id="{499EA9FE-6E64-430B-B276-5D6BC8989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858838"/>
            <a:ext cx="145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baseline="-30000"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altLang="ru-RU" sz="600">
                <a:cs typeface="Times New Roman" panose="02020603050405020304" pitchFamily="18" charset="0"/>
              </a:rPr>
              <a:t>  </a:t>
            </a:r>
            <a:r>
              <a:rPr lang="en-US" altLang="ru-RU" sz="600" baseline="-30000">
                <a:cs typeface="Times New Roman" panose="02020603050405020304" pitchFamily="18" charset="0"/>
              </a:rPr>
              <a:t>                                  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</a:t>
            </a:r>
          </a:p>
        </p:txBody>
      </p:sp>
      <p:sp>
        <p:nvSpPr>
          <p:cNvPr id="6242" name="Rectangle 301">
            <a:extLst>
              <a:ext uri="{FF2B5EF4-FFF2-40B4-BE49-F238E27FC236}">
                <a16:creationId xmlns:a16="http://schemas.microsoft.com/office/drawing/2014/main" id="{E2599917-A698-4BC6-BC7B-8C2A014D2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82713"/>
            <a:ext cx="1966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baseline="-30000"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en-US" altLang="ru-RU" sz="600">
                <a:cs typeface="Times New Roman" panose="02020603050405020304" pitchFamily="18" charset="0"/>
              </a:rPr>
              <a:t>K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3" name="Rectangle 302">
            <a:extLst>
              <a:ext uri="{FF2B5EF4-FFF2-40B4-BE49-F238E27FC236}">
                <a16:creationId xmlns:a16="http://schemas.microsoft.com/office/drawing/2014/main" id="{B490CF95-0CE6-4038-97BF-2FE2D8C1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br>
              <a:rPr lang="ru-RU" altLang="ru-RU" sz="1800"/>
            </a:br>
            <a:endParaRPr lang="ru-RU" altLang="ru-RU" sz="1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4" name="Rectangle 303">
            <a:extLst>
              <a:ext uri="{FF2B5EF4-FFF2-40B4-BE49-F238E27FC236}">
                <a16:creationId xmlns:a16="http://schemas.microsoft.com/office/drawing/2014/main" id="{8EE5026F-6D82-4D15-900F-DE0A0268E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>
                <a:cs typeface="Times New Roman" panose="02020603050405020304" pitchFamily="18" charset="0"/>
              </a:rPr>
              <a:t>                                                                     L</a:t>
            </a:r>
            <a:r>
              <a:rPr lang="en-US" altLang="ru-RU" sz="600" baseline="-30000">
                <a:cs typeface="Times New Roman" panose="02020603050405020304" pitchFamily="18" charset="0"/>
              </a:rPr>
              <a:t>1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5" name="Rectangle 304">
            <a:extLst>
              <a:ext uri="{FF2B5EF4-FFF2-40B4-BE49-F238E27FC236}">
                <a16:creationId xmlns:a16="http://schemas.microsoft.com/office/drawing/2014/main" id="{D0265328-97AA-45AB-8781-7737FD83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600">
              <a:cs typeface="Times New Roman" panose="02020603050405020304" pitchFamily="18" charset="0"/>
            </a:endParaRP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>
                <a:cs typeface="Times New Roman" panose="02020603050405020304" pitchFamily="18" charset="0"/>
              </a:rPr>
              <a:t>                                                                </a:t>
            </a:r>
            <a:endParaRPr lang="ru-RU" altLang="ru-RU" sz="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6" name="Rectangle 306">
            <a:extLst>
              <a:ext uri="{FF2B5EF4-FFF2-40B4-BE49-F238E27FC236}">
                <a16:creationId xmlns:a16="http://schemas.microsoft.com/office/drawing/2014/main" id="{05F89620-B695-48F4-9DAD-299622846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br>
              <a:rPr lang="ru-RU" altLang="ru-RU" sz="1800"/>
            </a:br>
            <a:endParaRPr lang="ru-RU" altLang="ru-RU" sz="18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247" name="Rectangle 308">
            <a:extLst>
              <a:ext uri="{FF2B5EF4-FFF2-40B4-BE49-F238E27FC236}">
                <a16:creationId xmlns:a16="http://schemas.microsoft.com/office/drawing/2014/main" id="{9E54EAD2-AB59-498C-8BAA-90ECD4A3F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60675"/>
            <a:ext cx="1244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600" baseline="-30000">
              <a:cs typeface="Times New Roman" panose="02020603050405020304" pitchFamily="18" charset="0"/>
            </a:endParaRPr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600" baseline="-30000"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altLang="ru-RU" sz="600">
                <a:cs typeface="Times New Roman" panose="02020603050405020304" pitchFamily="18" charset="0"/>
              </a:rPr>
              <a:t> </a:t>
            </a:r>
            <a:endParaRPr lang="ru-RU" altLang="ru-RU" sz="800"/>
          </a:p>
        </p:txBody>
      </p:sp>
      <p:sp>
        <p:nvSpPr>
          <p:cNvPr id="6248" name="Rectangle 309">
            <a:extLst>
              <a:ext uri="{FF2B5EF4-FFF2-40B4-BE49-F238E27FC236}">
                <a16:creationId xmlns:a16="http://schemas.microsoft.com/office/drawing/2014/main" id="{4BBA1B87-5AC7-4274-BA51-A3C31D2FB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988" y="1349375"/>
            <a:ext cx="1984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en-US" altLang="ru-RU" sz="600" baseline="-30000"/>
          </a:p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" baseline="-30000"/>
              <a:t> </a:t>
            </a:r>
            <a:endParaRPr lang="en-US" altLang="ru-RU" sz="1800"/>
          </a:p>
        </p:txBody>
      </p:sp>
      <p:pic>
        <p:nvPicPr>
          <p:cNvPr id="6249" name="Picture 310" descr="C:\Users\LylyngSoyum\Desktop\конкурс, 2018\1_Конспект занятия_31.10.17\Орнаменты Ханты\15_Ворон в гнезде.jpg">
            <a:extLst>
              <a:ext uri="{FF2B5EF4-FFF2-40B4-BE49-F238E27FC236}">
                <a16:creationId xmlns:a16="http://schemas.microsoft.com/office/drawing/2014/main" id="{FE4695B2-FF7D-4BAC-B5C2-88C4D324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08" y="917576"/>
            <a:ext cx="73787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" descr="C:\Documents and Settings\Tester\Мои документы\тутчан\Узоры 3.png">
            <a:extLst>
              <a:ext uri="{FF2B5EF4-FFF2-40B4-BE49-F238E27FC236}">
                <a16:creationId xmlns:a16="http://schemas.microsoft.com/office/drawing/2014/main" id="{67ADCF81-C9FE-45D0-AB01-9D995D63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b="13132"/>
          <a:stretch>
            <a:fillRect/>
          </a:stretch>
        </p:blipFill>
        <p:spPr bwMode="auto">
          <a:xfrm>
            <a:off x="196850" y="134246"/>
            <a:ext cx="9072902" cy="67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336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62269" y="1333305"/>
            <a:ext cx="7315200" cy="45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82296" indent="0">
              <a:buNone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 предыдущем слайде видно по схеме, что геометрический орнамент имеет особенность: </a:t>
            </a:r>
            <a:b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периодичность; 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равную длину орнамента; 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 единичного отрезка; 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отображаться благодаря повороту; 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ось симметрии;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основе геометрического орнамента лежит квадрат, который имеет постоянный масштаб (в отличие от геометрических орнаментов русских народов);</a:t>
            </a:r>
          </a:p>
          <a:p>
            <a:pPr marL="425196" indent="-342900">
              <a:buFontTx/>
              <a:buChar char="-"/>
            </a:pPr>
            <a:r>
              <a:rPr lang="ru-RU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равнобедренный треугольник.</a:t>
            </a:r>
            <a:endParaRPr lang="ru-RU" sz="24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1060E35-88E4-4C0C-BF7C-F5A4E3FB9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546323"/>
            <a:ext cx="7406640" cy="56829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геометрического орнамента</a:t>
            </a:r>
            <a:endParaRPr lang="ru-RU" sz="2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7E85F3-33D6-4D82-8093-7A95DF25593A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8269" y="2421094"/>
            <a:ext cx="1219200" cy="12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81182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71600" y="990599"/>
            <a:ext cx="7406640" cy="10477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Как же народы ханты и </a:t>
            </a:r>
            <a:r>
              <a:rPr lang="ru-RU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мансиживя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на природе знали законы геометрии?</a:t>
            </a:r>
          </a:p>
        </p:txBody>
      </p:sp>
      <p:pic>
        <p:nvPicPr>
          <p:cNvPr id="10" name="Picture 2" descr="C:\Users\Irina\Desktop\Дея.инф.-рес. Центра\КАРТИНКИ\bibliotek\CLIPART\HOMEANIM\AG00317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200400"/>
            <a:ext cx="1600200" cy="2055303"/>
          </a:xfrm>
          <a:prstGeom prst="rect">
            <a:avLst/>
          </a:prstGeom>
          <a:noFill/>
        </p:spPr>
      </p:pic>
      <p:pic>
        <p:nvPicPr>
          <p:cNvPr id="11" name="Picture 2" descr="C:\Users\Irina\Desktop\Дея.инф.-рес. Центра\КАРТИНКИ\bibliotek\CLIPART\HOMEANIM\AG00317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810000"/>
            <a:ext cx="1600200" cy="2055303"/>
          </a:xfrm>
          <a:prstGeom prst="rect">
            <a:avLst/>
          </a:prstGeom>
          <a:noFill/>
        </p:spPr>
      </p:pic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2514600" y="2667000"/>
            <a:ext cx="1981200" cy="2438400"/>
          </a:xfrm>
          <a:prstGeom prst="actionButtonHelp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394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371600" y="990600"/>
            <a:ext cx="7482840" cy="5181600"/>
          </a:xfrm>
        </p:spPr>
        <p:txBody>
          <a:bodyPr>
            <a:normAutofit/>
          </a:bodyPr>
          <a:lstStyle/>
          <a:p>
            <a:br>
              <a:rPr lang="ru-RU" sz="31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A888C2-022D-4763-8AF1-857E32487785}"/>
              </a:ext>
            </a:extLst>
          </p:cNvPr>
          <p:cNvSpPr txBox="1"/>
          <p:nvPr/>
        </p:nvSpPr>
        <p:spPr>
          <a:xfrm>
            <a:off x="1295400" y="632927"/>
            <a:ext cx="748284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</a:t>
            </a:r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озможно, Вы считают, что различные линии, фигуры, можно встретить только в книгах учёных математиков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!</a:t>
            </a:r>
            <a:r>
              <a:rPr lang="ru-RU" sz="2400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indent="432000" algn="just"/>
            <a:r>
              <a:rPr lang="ru-RU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Однако, стоит посмотреть вокруг, и мы увидим, что многие предметы имеют форму, похожую на уже знакомые нам геометрические фигуры. Оказывается их очень много. Просто мы их не всегда замечаем. </a:t>
            </a:r>
          </a:p>
          <a:p>
            <a:pPr indent="432000" algn="just"/>
            <a:endParaRPr lang="ru-RU" sz="2400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indent="432000" algn="just"/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indent="432000" algn="just"/>
            <a:r>
              <a:rPr lang="ru-RU" sz="2400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Я решила рассказать, какие геометрические фигуры встречаются вокруг  коренных народов севера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ru-RU" sz="2400" b="0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indent="432000"/>
            <a:endParaRPr lang="ru-RU" sz="2400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39897" y="17266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​</a:t>
            </a:r>
            <a:endParaRPr lang="ru-RU" dirty="0"/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7406640" cy="4270482"/>
          </a:xfrm>
        </p:spPr>
        <p:txBody>
          <a:bodyPr>
            <a:noAutofit/>
          </a:bodyPr>
          <a:lstStyle/>
          <a:p>
            <a:pPr algn="ctr"/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371600"/>
            <a:ext cx="1597623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E432A2-91C1-4646-92DB-920F56A97D41}"/>
              </a:ext>
            </a:extLst>
          </p:cNvPr>
          <p:cNvSpPr txBox="1"/>
          <p:nvPr/>
        </p:nvSpPr>
        <p:spPr>
          <a:xfrm>
            <a:off x="1295400" y="612882"/>
            <a:ext cx="701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К</a:t>
            </a:r>
            <a:r>
              <a:rPr lang="ru-RU" b="1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акие геометрические фигуры и тела окружают коренные народы Севера?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D6DB80-BD51-4939-872E-73B8A53F12FB}"/>
              </a:ext>
            </a:extLst>
          </p:cNvPr>
          <p:cNvSpPr txBox="1"/>
          <p:nvPr/>
        </p:nvSpPr>
        <p:spPr>
          <a:xfrm>
            <a:off x="1978623" y="1435776"/>
            <a:ext cx="65130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Столько самых разнообразных геометрических линий и поверхностей использует человек в своей деятельности – при строительстве жилища,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предметах быта</a:t>
            </a:r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 Пользуются им не из простой любви к интересным геометрическим фигурам, а потому, что свойства этих геометрических линий и поверхностей позволяют с наибольшей простотой решать разнообразные технические задачи.  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A26FDB-C326-43C5-A2B7-7B39F80A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97" y="3844374"/>
            <a:ext cx="3414020" cy="21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CE1C33-2377-4E54-9D44-6CACC2445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20" y="3872366"/>
            <a:ext cx="3951203" cy="222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etal">
            <a:bevelT w="190500" h="190500"/>
            <a:bevelB w="88900" h="88900"/>
            <a:contourClr>
              <a:schemeClr val="accent1">
                <a:lumMod val="60000"/>
                <a:lumOff val="40000"/>
              </a:schemeClr>
            </a:contourClr>
          </a:sp3d>
        </p:spPr>
      </p:pic>
      <p:pic>
        <p:nvPicPr>
          <p:cNvPr id="14" name="Mansi song Pr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62000" y="2895600"/>
            <a:ext cx="304800" cy="3048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95400" y="2631826"/>
            <a:ext cx="6553200" cy="58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3E070-D15A-4C33-B6CB-591BE4F50A0A}"/>
              </a:ext>
            </a:extLst>
          </p:cNvPr>
          <p:cNvSpPr txBox="1"/>
          <p:nvPr/>
        </p:nvSpPr>
        <p:spPr>
          <a:xfrm>
            <a:off x="1719166" y="1295400"/>
            <a:ext cx="6281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 rtl="0" fontAlgn="base"/>
            <a:r>
              <a:rPr lang="ru-RU" b="0" i="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0C9D498-A723-4CC9-93B9-C5926C94F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9704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2152</TotalTime>
  <Words>775</Words>
  <Application>Microsoft Office PowerPoint</Application>
  <PresentationFormat>Экран (4:3)</PresentationFormat>
  <Paragraphs>120</Paragraphs>
  <Slides>20</Slides>
  <Notes>6</Notes>
  <HiddenSlides>0</HiddenSlides>
  <MMClips>17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Corbel</vt:lpstr>
      <vt:lpstr>Gill Sans MT</vt:lpstr>
      <vt:lpstr>PT Serif Caption</vt:lpstr>
      <vt:lpstr>Times New Roman</vt:lpstr>
      <vt:lpstr>Verdana</vt:lpstr>
      <vt:lpstr>Wingdings 2</vt:lpstr>
      <vt:lpstr>Солнцестояние</vt:lpstr>
      <vt:lpstr>Педагог дополнительгого образования Белявская Ирина Борисовна</vt:lpstr>
      <vt:lpstr>Вуща! Паще олэн! Здравствуйте, ребята!  - Сегодня мы поговорим о геометрическом орнаменте народов ханты и манси!  - Узнаем особенности этих орнаментов!  </vt:lpstr>
      <vt:lpstr>Геометрический орнамент народа ханты  и его математическая основа  Орна́мент (лат. ornamentum — украшение) — узор, основанный на повторе и чередовании составляющих его элементов  </vt:lpstr>
      <vt:lpstr>Презентация PowerPoint</vt:lpstr>
      <vt:lpstr>Особенности геометрического орнамента</vt:lpstr>
      <vt:lpstr>Как же народы ханты и мансиживя на природе знали законы геометрии?</vt:lpstr>
      <vt:lpstr>   </vt:lpstr>
      <vt:lpstr>   </vt:lpstr>
      <vt:lpstr>Презентация PowerPoint</vt:lpstr>
      <vt:lpstr>Презентация PowerPoint</vt:lpstr>
      <vt:lpstr>   </vt:lpstr>
      <vt:lpstr>   </vt:lpstr>
      <vt:lpstr>Презентация PowerPoint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</cp:lastModifiedBy>
  <cp:revision>356</cp:revision>
  <dcterms:modified xsi:type="dcterms:W3CDTF">2021-10-24T19:06:10Z</dcterms:modified>
</cp:coreProperties>
</file>