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71" r:id="rId3"/>
    <p:sldId id="257" r:id="rId4"/>
    <p:sldId id="272" r:id="rId5"/>
    <p:sldId id="265" r:id="rId6"/>
    <p:sldId id="258" r:id="rId7"/>
    <p:sldId id="259" r:id="rId8"/>
    <p:sldId id="260" r:id="rId9"/>
    <p:sldId id="261" r:id="rId10"/>
    <p:sldId id="262" r:id="rId11"/>
    <p:sldId id="263" r:id="rId12"/>
    <p:sldId id="264" r:id="rId13"/>
    <p:sldId id="266" r:id="rId14"/>
    <p:sldId id="267" r:id="rId15"/>
    <p:sldId id="268" r:id="rId16"/>
    <p:sldId id="269" r:id="rId17"/>
    <p:sldId id="273" r:id="rId18"/>
    <p:sldId id="275" r:id="rId19"/>
    <p:sldId id="274" r:id="rId20"/>
    <p:sldId id="270"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14.10.2021</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B19B0651-EE4F-4900-A07F-96A6BFA9D0F0}"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14.10.2021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14.10.2021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14.10.2021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14.10.2021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14.10.2021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14.10.2021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14.10.2021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B4C71EC6-210F-42DE-9C53-41977AD35B3D}" type="datetimeFigureOut">
              <a:rPr lang="ru-RU" smtClean="0"/>
              <a:t>14.10.2021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14.10.2021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14.10.2021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14.10.2021</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3141110"/>
          </a:xfrm>
          <a:solidFill>
            <a:schemeClr val="bg1"/>
          </a:solidFill>
          <a:ln>
            <a:solidFill>
              <a:schemeClr val="bg1"/>
            </a:solidFill>
          </a:ln>
        </p:spPr>
        <p:txBody>
          <a:bodyPr>
            <a:noAutofit/>
          </a:bodyPr>
          <a:lstStyle/>
          <a:p>
            <a:pPr algn="ctr"/>
            <a:r>
              <a:rPr lang="ru-RU" sz="3200" dirty="0">
                <a:solidFill>
                  <a:schemeClr val="accent3">
                    <a:lumMod val="75000"/>
                  </a:schemeClr>
                </a:solidFill>
              </a:rPr>
              <a:t>Основы </a:t>
            </a:r>
            <a:r>
              <a:rPr lang="ru-RU" sz="3200" dirty="0" err="1">
                <a:solidFill>
                  <a:schemeClr val="accent3">
                    <a:lumMod val="75000"/>
                  </a:schemeClr>
                </a:solidFill>
              </a:rPr>
              <a:t>цветоведения</a:t>
            </a:r>
            <a:r>
              <a:rPr lang="ru-RU" sz="3200" dirty="0"/>
              <a:t>. </a:t>
            </a:r>
            <a:br>
              <a:rPr lang="ru-RU" sz="3200" dirty="0"/>
            </a:br>
            <a:r>
              <a:rPr lang="ru-RU" sz="3200" u="sng" dirty="0">
                <a:solidFill>
                  <a:srgbClr val="FFC000"/>
                </a:solidFill>
              </a:rPr>
              <a:t>Теплые</a:t>
            </a:r>
            <a:r>
              <a:rPr lang="ru-RU" sz="3200" dirty="0"/>
              <a:t> и </a:t>
            </a:r>
            <a:r>
              <a:rPr lang="ru-RU" sz="3200" u="sng" dirty="0">
                <a:solidFill>
                  <a:srgbClr val="00B0F0"/>
                </a:solidFill>
              </a:rPr>
              <a:t>холодные</a:t>
            </a:r>
            <a:r>
              <a:rPr lang="ru-RU" sz="3200" dirty="0"/>
              <a:t> </a:t>
            </a:r>
            <a:r>
              <a:rPr lang="ru-RU" sz="3200" dirty="0">
                <a:solidFill>
                  <a:srgbClr val="FF0000"/>
                </a:solidFill>
              </a:rPr>
              <a:t>ц</a:t>
            </a:r>
            <a:r>
              <a:rPr lang="ru-RU" sz="3200" dirty="0">
                <a:solidFill>
                  <a:srgbClr val="00B0F0"/>
                </a:solidFill>
              </a:rPr>
              <a:t>в</a:t>
            </a:r>
            <a:r>
              <a:rPr lang="ru-RU" sz="3200" dirty="0">
                <a:solidFill>
                  <a:srgbClr val="FFC000"/>
                </a:solidFill>
              </a:rPr>
              <a:t>е</a:t>
            </a:r>
            <a:r>
              <a:rPr lang="ru-RU" sz="3200" dirty="0">
                <a:solidFill>
                  <a:srgbClr val="0070C0"/>
                </a:solidFill>
              </a:rPr>
              <a:t>т</a:t>
            </a:r>
            <a:r>
              <a:rPr lang="ru-RU" sz="3200" dirty="0">
                <a:solidFill>
                  <a:srgbClr val="7030A0"/>
                </a:solidFill>
              </a:rPr>
              <a:t>а. Сказки северных народов.</a:t>
            </a:r>
          </a:p>
        </p:txBody>
      </p:sp>
      <p:sp>
        <p:nvSpPr>
          <p:cNvPr id="3" name="Подзаголовок 2"/>
          <p:cNvSpPr>
            <a:spLocks noGrp="1"/>
          </p:cNvSpPr>
          <p:nvPr>
            <p:ph type="subTitle" idx="1"/>
          </p:nvPr>
        </p:nvSpPr>
        <p:spPr>
          <a:xfrm>
            <a:off x="3635896" y="4784723"/>
            <a:ext cx="3888432" cy="1884637"/>
          </a:xfrm>
        </p:spPr>
        <p:txBody>
          <a:bodyPr>
            <a:normAutofit/>
          </a:bodyPr>
          <a:lstStyle/>
          <a:p>
            <a:r>
              <a:rPr lang="ru-RU" dirty="0"/>
              <a:t>Здравствуйте, ребята! Сегодня у нас занятие в дистанционном режиме.</a:t>
            </a:r>
          </a:p>
        </p:txBody>
      </p:sp>
      <p:pic>
        <p:nvPicPr>
          <p:cNvPr id="4" name="Picture 5" descr="eb53c7b45f4586d3c3cedefad398dd2f_i-9642"/>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7236295" y="4136650"/>
            <a:ext cx="1884637" cy="18846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5f0a948d92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725778">
            <a:off x="1640138" y="4454105"/>
            <a:ext cx="2073305" cy="238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57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1548" y="260648"/>
            <a:ext cx="7498080" cy="2232248"/>
          </a:xfrm>
        </p:spPr>
        <p:txBody>
          <a:bodyPr>
            <a:normAutofit/>
          </a:bodyPr>
          <a:lstStyle/>
          <a:p>
            <a:r>
              <a:rPr lang="ru-RU" sz="3200" dirty="0">
                <a:effectLst/>
              </a:rPr>
              <a:t>Но существует между подружками спор. Подружки никак не могут решить, как же назвать зелёный цвет – тёплым или холодным.</a:t>
            </a:r>
            <a:endParaRPr lang="ru-RU" sz="3200" dirty="0"/>
          </a:p>
        </p:txBody>
      </p:sp>
      <p:sp>
        <p:nvSpPr>
          <p:cNvPr id="3" name="Объект 2"/>
          <p:cNvSpPr>
            <a:spLocks noGrp="1"/>
          </p:cNvSpPr>
          <p:nvPr>
            <p:ph idx="1"/>
          </p:nvPr>
        </p:nvSpPr>
        <p:spPr>
          <a:xfrm>
            <a:off x="1435608" y="2564904"/>
            <a:ext cx="7498080" cy="3683496"/>
          </a:xfrm>
        </p:spPr>
        <p:txBody>
          <a:bodyPr/>
          <a:lstStyle/>
          <a:p>
            <a:pPr marL="82296" indent="0">
              <a:buNone/>
            </a:pPr>
            <a:r>
              <a:rPr lang="ru-RU" dirty="0"/>
              <a:t>Как вы думаете почему?</a:t>
            </a:r>
          </a:p>
          <a:p>
            <a:pPr marL="82296" indent="0">
              <a:buNone/>
            </a:pPr>
            <a:r>
              <a:rPr lang="ru-RU" dirty="0"/>
              <a:t>Как можно получить зеленый?</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47664" y="3933056"/>
            <a:ext cx="7125848" cy="203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506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Объект 2"/>
          <p:cNvSpPr>
            <a:spLocks noGrp="1"/>
          </p:cNvSpPr>
          <p:nvPr>
            <p:ph idx="1"/>
          </p:nvPr>
        </p:nvSpPr>
        <p:spPr/>
        <p:txBody>
          <a:bodyPr/>
          <a:lstStyle/>
          <a:p>
            <a:pPr marL="82296" indent="0">
              <a:buNone/>
            </a:pPr>
            <a:r>
              <a:rPr lang="ru-RU" dirty="0"/>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2420888"/>
            <a:ext cx="7560840" cy="3413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75656" y="404664"/>
            <a:ext cx="6984776" cy="1569660"/>
          </a:xfrm>
          <a:prstGeom prst="rect">
            <a:avLst/>
          </a:prstGeom>
          <a:noFill/>
        </p:spPr>
        <p:txBody>
          <a:bodyPr wrap="square" rtlCol="0">
            <a:spAutoFit/>
          </a:bodyPr>
          <a:lstStyle/>
          <a:p>
            <a:r>
              <a:rPr lang="ru-RU" sz="2400" dirty="0">
                <a:solidFill>
                  <a:srgbClr val="333333"/>
                </a:solidFill>
                <a:latin typeface="Helvetica Neue"/>
              </a:rPr>
              <a:t>Если в зелёном окажется больше синей льдинки Зимы, он станет холоднее, но если Лето постарается и в синий опустит жёлтый луч – зелёный станет теплее.</a:t>
            </a:r>
            <a:endParaRPr lang="ru-RU" sz="2400" dirty="0"/>
          </a:p>
        </p:txBody>
      </p:sp>
    </p:spTree>
    <p:extLst>
      <p:ext uri="{BB962C8B-B14F-4D97-AF65-F5344CB8AC3E}">
        <p14:creationId xmlns:p14="http://schemas.microsoft.com/office/powerpoint/2010/main" val="196537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Природа богато украшена холодными и теплыми цветами.</a:t>
            </a:r>
          </a:p>
        </p:txBody>
      </p:sp>
      <p:sp>
        <p:nvSpPr>
          <p:cNvPr id="3" name="Объект 2"/>
          <p:cNvSpPr>
            <a:spLocks noGrp="1"/>
          </p:cNvSpPr>
          <p:nvPr>
            <p:ph idx="1"/>
          </p:nvPr>
        </p:nvSpPr>
        <p:spPr/>
        <p:txBody>
          <a:bodyPr/>
          <a:lstStyle/>
          <a:p>
            <a:pPr marL="82296" indent="0">
              <a:buNone/>
            </a:pPr>
            <a:r>
              <a:rPr lang="ru-RU" dirty="0"/>
              <a:t> </a:t>
            </a:r>
          </a:p>
        </p:txBody>
      </p:sp>
      <p:pic>
        <p:nvPicPr>
          <p:cNvPr id="9220" name="Picture 4" descr="http://www.zwalls.ru/pic/201402/2560x1440/zwalls.ru-4193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27984" y="1556792"/>
            <a:ext cx="4352484" cy="244827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allpaperstock.ru/tmp/%D1%84/28367_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60216" y="1700808"/>
            <a:ext cx="288032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am-sebe-psycholog.ru/sites/default/files/styles/large/public/images/20150202234922.jpg?itok=WjU9BrVi"/>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48851" y="4019306"/>
            <a:ext cx="3360373" cy="252028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fb.ru/misc/i/gallery/11458/60229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51720" y="4082119"/>
            <a:ext cx="2736304" cy="244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44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additive="base">
                                        <p:cTn id="7" dur="500" fill="hold"/>
                                        <p:tgtEl>
                                          <p:spTgt spid="9222"/>
                                        </p:tgtEl>
                                        <p:attrNameLst>
                                          <p:attrName>ppt_x</p:attrName>
                                        </p:attrNameLst>
                                      </p:cBhvr>
                                      <p:tavLst>
                                        <p:tav tm="0">
                                          <p:val>
                                            <p:strVal val="#ppt_x"/>
                                          </p:val>
                                        </p:tav>
                                        <p:tav tm="100000">
                                          <p:val>
                                            <p:strVal val="#ppt_x"/>
                                          </p:val>
                                        </p:tav>
                                      </p:tavLst>
                                    </p:anim>
                                    <p:anim calcmode="lin" valueType="num">
                                      <p:cBhvr additive="base">
                                        <p:cTn id="8"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additive="base">
                                        <p:cTn id="13" dur="500" fill="hold"/>
                                        <p:tgtEl>
                                          <p:spTgt spid="9220"/>
                                        </p:tgtEl>
                                        <p:attrNameLst>
                                          <p:attrName>ppt_x</p:attrName>
                                        </p:attrNameLst>
                                      </p:cBhvr>
                                      <p:tavLst>
                                        <p:tav tm="0">
                                          <p:val>
                                            <p:strVal val="#ppt_x"/>
                                          </p:val>
                                        </p:tav>
                                        <p:tav tm="100000">
                                          <p:val>
                                            <p:strVal val="#ppt_x"/>
                                          </p:val>
                                        </p:tav>
                                      </p:tavLst>
                                    </p:anim>
                                    <p:anim calcmode="lin" valueType="num">
                                      <p:cBhvr additive="base">
                                        <p:cTn id="14"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26"/>
                                        </p:tgtEl>
                                        <p:attrNameLst>
                                          <p:attrName>style.visibility</p:attrName>
                                        </p:attrNameLst>
                                      </p:cBhvr>
                                      <p:to>
                                        <p:strVal val="visible"/>
                                      </p:to>
                                    </p:set>
                                    <p:anim calcmode="lin" valueType="num">
                                      <p:cBhvr additive="base">
                                        <p:cTn id="19" dur="500" fill="hold"/>
                                        <p:tgtEl>
                                          <p:spTgt spid="9226"/>
                                        </p:tgtEl>
                                        <p:attrNameLst>
                                          <p:attrName>ppt_x</p:attrName>
                                        </p:attrNameLst>
                                      </p:cBhvr>
                                      <p:tavLst>
                                        <p:tav tm="0">
                                          <p:val>
                                            <p:strVal val="#ppt_x"/>
                                          </p:val>
                                        </p:tav>
                                        <p:tav tm="100000">
                                          <p:val>
                                            <p:strVal val="#ppt_x"/>
                                          </p:val>
                                        </p:tav>
                                      </p:tavLst>
                                    </p:anim>
                                    <p:anim calcmode="lin" valueType="num">
                                      <p:cBhvr additive="base">
                                        <p:cTn id="20" dur="500" fill="hold"/>
                                        <p:tgtEl>
                                          <p:spTgt spid="92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24"/>
                                        </p:tgtEl>
                                        <p:attrNameLst>
                                          <p:attrName>style.visibility</p:attrName>
                                        </p:attrNameLst>
                                      </p:cBhvr>
                                      <p:to>
                                        <p:strVal val="visible"/>
                                      </p:to>
                                    </p:set>
                                    <p:anim calcmode="lin" valueType="num">
                                      <p:cBhvr additive="base">
                                        <p:cTn id="25" dur="500" fill="hold"/>
                                        <p:tgtEl>
                                          <p:spTgt spid="9224"/>
                                        </p:tgtEl>
                                        <p:attrNameLst>
                                          <p:attrName>ppt_x</p:attrName>
                                        </p:attrNameLst>
                                      </p:cBhvr>
                                      <p:tavLst>
                                        <p:tav tm="0">
                                          <p:val>
                                            <p:strVal val="#ppt_x"/>
                                          </p:val>
                                        </p:tav>
                                        <p:tav tm="100000">
                                          <p:val>
                                            <p:strVal val="#ppt_x"/>
                                          </p:val>
                                        </p:tav>
                                      </p:tavLst>
                                    </p:anim>
                                    <p:anim calcmode="lin" valueType="num">
                                      <p:cBhvr additive="base">
                                        <p:cTn id="26" dur="500" fill="hold"/>
                                        <p:tgtEl>
                                          <p:spTgt spid="92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Объект 2"/>
          <p:cNvSpPr>
            <a:spLocks noGrp="1"/>
          </p:cNvSpPr>
          <p:nvPr>
            <p:ph idx="1"/>
          </p:nvPr>
        </p:nvSpPr>
        <p:spPr/>
        <p:txBody>
          <a:bodyPr/>
          <a:lstStyle/>
          <a:p>
            <a:pPr marL="82296" indent="0">
              <a:buNone/>
            </a:pPr>
            <a:r>
              <a:rPr lang="ru-RU" dirty="0"/>
              <a:t> </a:t>
            </a:r>
          </a:p>
        </p:txBody>
      </p:sp>
      <p:pic>
        <p:nvPicPr>
          <p:cNvPr id="11266" name="Picture 2" descr="https://im0-tub-ru.yandex.net/i?id=6bd84afaa62b408c67d2dc4cb74754e3-l&amp;n=1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27984" y="303936"/>
            <a:ext cx="4480497"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im0-tub-ru.yandex.net/i?id=e8a1e017f8578ea80fb0fa23fa02d964&amp;n=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82232" y="2924944"/>
            <a:ext cx="4572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im0-tub-ru.yandex.net/i?id=b629ee0cb6b0049aeb3e32a4238aa461&amp;n=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9906" y="763805"/>
            <a:ext cx="3662951" cy="2060411"/>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cdn-nus-1.pinme.ru/tumb/600/photo/68/6e22/686e229a183dc6daf5ea16b10ab9bddb.jpe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0354" y="2917126"/>
            <a:ext cx="3522053" cy="322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21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barn(inVertical)">
                                      <p:cBhvr>
                                        <p:cTn id="7" dur="500"/>
                                        <p:tgtEl>
                                          <p:spTgt spid="112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barn(inVertical)">
                                      <p:cBhvr>
                                        <p:cTn id="12" dur="5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272"/>
                                        </p:tgtEl>
                                        <p:attrNameLst>
                                          <p:attrName>style.visibility</p:attrName>
                                        </p:attrNameLst>
                                      </p:cBhvr>
                                      <p:to>
                                        <p:strVal val="visible"/>
                                      </p:to>
                                    </p:set>
                                    <p:animEffect transition="in" filter="barn(inVertical)">
                                      <p:cBhvr>
                                        <p:cTn id="17" dur="500"/>
                                        <p:tgtEl>
                                          <p:spTgt spid="1127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268"/>
                                        </p:tgtEl>
                                        <p:attrNameLst>
                                          <p:attrName>style.visibility</p:attrName>
                                        </p:attrNameLst>
                                      </p:cBhvr>
                                      <p:to>
                                        <p:strVal val="visible"/>
                                      </p:to>
                                    </p:set>
                                    <p:animEffect transition="in" filter="barn(inVertical)">
                                      <p:cBhvr>
                                        <p:cTn id="22"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35768"/>
            <a:ext cx="7498080" cy="2520280"/>
          </a:xfrm>
        </p:spPr>
        <p:txBody>
          <a:bodyPr>
            <a:normAutofit/>
          </a:bodyPr>
          <a:lstStyle/>
          <a:p>
            <a:pPr algn="ctr"/>
            <a:r>
              <a:rPr lang="ru-RU" sz="3600" dirty="0"/>
              <a:t>Рассмотрите 2 картинки с пейзажами.</a:t>
            </a:r>
            <a:br>
              <a:rPr lang="ru-RU" dirty="0"/>
            </a:br>
            <a:r>
              <a:rPr lang="ru-RU" sz="2400" dirty="0"/>
              <a:t>Какой из этих пейзажей «Теплый», а какой «Холодный»? Почему?</a:t>
            </a:r>
          </a:p>
        </p:txBody>
      </p:sp>
      <p:sp>
        <p:nvSpPr>
          <p:cNvPr id="3" name="Объект 2"/>
          <p:cNvSpPr>
            <a:spLocks noGrp="1"/>
          </p:cNvSpPr>
          <p:nvPr>
            <p:ph idx="1"/>
          </p:nvPr>
        </p:nvSpPr>
        <p:spPr>
          <a:xfrm>
            <a:off x="1435608" y="4653136"/>
            <a:ext cx="7498080" cy="1595264"/>
          </a:xfrm>
        </p:spPr>
        <p:txBody>
          <a:bodyPr/>
          <a:lstStyle/>
          <a:p>
            <a:pPr marL="82296" indent="0">
              <a:buNone/>
            </a:pPr>
            <a:r>
              <a:rPr lang="ru-RU" dirty="0"/>
              <a:t> </a:t>
            </a:r>
          </a:p>
        </p:txBody>
      </p:sp>
      <p:pic>
        <p:nvPicPr>
          <p:cNvPr id="12292" name="Picture 4" descr="https://im0-tub-ru.yandex.net/i?id=7e007188cb17cbbcb5f4998f1593b546-l&amp;n=1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2204864"/>
            <a:ext cx="4320480" cy="324036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vipmk.com.ua/images/user/images/mebel/mebel49/big/66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1807" y="2996952"/>
            <a:ext cx="4415244"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34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1000"/>
                                        <p:tgtEl>
                                          <p:spTgt spid="12292"/>
                                        </p:tgtEl>
                                      </p:cBhvr>
                                    </p:animEffect>
                                    <p:anim calcmode="lin" valueType="num">
                                      <p:cBhvr>
                                        <p:cTn id="8" dur="1000" fill="hold"/>
                                        <p:tgtEl>
                                          <p:spTgt spid="12292"/>
                                        </p:tgtEl>
                                        <p:attrNameLst>
                                          <p:attrName>ppt_x</p:attrName>
                                        </p:attrNameLst>
                                      </p:cBhvr>
                                      <p:tavLst>
                                        <p:tav tm="0">
                                          <p:val>
                                            <p:strVal val="#ppt_x"/>
                                          </p:val>
                                        </p:tav>
                                        <p:tav tm="100000">
                                          <p:val>
                                            <p:strVal val="#ppt_x"/>
                                          </p:val>
                                        </p:tav>
                                      </p:tavLst>
                                    </p:anim>
                                    <p:anim calcmode="lin" valueType="num">
                                      <p:cBhvr>
                                        <p:cTn id="9"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294"/>
                                        </p:tgtEl>
                                        <p:attrNameLst>
                                          <p:attrName>style.visibility</p:attrName>
                                        </p:attrNameLst>
                                      </p:cBhvr>
                                      <p:to>
                                        <p:strVal val="visible"/>
                                      </p:to>
                                    </p:set>
                                    <p:animEffect transition="in" filter="fade">
                                      <p:cBhvr>
                                        <p:cTn id="14" dur="1000"/>
                                        <p:tgtEl>
                                          <p:spTgt spid="12294"/>
                                        </p:tgtEl>
                                      </p:cBhvr>
                                    </p:animEffect>
                                    <p:anim calcmode="lin" valueType="num">
                                      <p:cBhvr>
                                        <p:cTn id="15" dur="1000" fill="hold"/>
                                        <p:tgtEl>
                                          <p:spTgt spid="12294"/>
                                        </p:tgtEl>
                                        <p:attrNameLst>
                                          <p:attrName>ppt_x</p:attrName>
                                        </p:attrNameLst>
                                      </p:cBhvr>
                                      <p:tavLst>
                                        <p:tav tm="0">
                                          <p:val>
                                            <p:strVal val="#ppt_x"/>
                                          </p:val>
                                        </p:tav>
                                        <p:tav tm="100000">
                                          <p:val>
                                            <p:strVal val="#ppt_x"/>
                                          </p:val>
                                        </p:tav>
                                      </p:tavLst>
                                    </p:anim>
                                    <p:anim calcmode="lin" valueType="num">
                                      <p:cBhvr>
                                        <p:cTn id="16"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Объект 2"/>
          <p:cNvSpPr>
            <a:spLocks noGrp="1"/>
          </p:cNvSpPr>
          <p:nvPr>
            <p:ph idx="1"/>
          </p:nvPr>
        </p:nvSpPr>
        <p:spPr/>
        <p:txBody>
          <a:bodyPr/>
          <a:lstStyle/>
          <a:p>
            <a:pPr marL="82296" indent="0">
              <a:buNone/>
            </a:pPr>
            <a:r>
              <a:rPr lang="ru-RU" dirty="0"/>
              <a:t> </a:t>
            </a:r>
          </a:p>
        </p:txBody>
      </p:sp>
      <p:pic>
        <p:nvPicPr>
          <p:cNvPr id="13314" name="Picture 2" descr="https://im0-tub-ru.yandex.net/i?id=e49479703f1996cd17a15f2ec8941dd9-l&amp;n=1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32001" y="692696"/>
            <a:ext cx="4746345" cy="296646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img-e.photosight.ru/d0f/6197155_larg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32001" y="3473889"/>
            <a:ext cx="4746345" cy="33768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17221" y="231031"/>
            <a:ext cx="5175904" cy="461665"/>
          </a:xfrm>
          <a:prstGeom prst="rect">
            <a:avLst/>
          </a:prstGeom>
          <a:noFill/>
        </p:spPr>
        <p:txBody>
          <a:bodyPr wrap="none" rtlCol="0">
            <a:spAutoFit/>
          </a:bodyPr>
          <a:lstStyle/>
          <a:p>
            <a:r>
              <a:rPr lang="ru-RU" sz="2400" dirty="0"/>
              <a:t>Сочетание теплых и холодных цветов</a:t>
            </a:r>
          </a:p>
        </p:txBody>
      </p:sp>
    </p:spTree>
    <p:extLst>
      <p:ext uri="{BB962C8B-B14F-4D97-AF65-F5344CB8AC3E}">
        <p14:creationId xmlns:p14="http://schemas.microsoft.com/office/powerpoint/2010/main" val="82920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anim calcmode="lin" valueType="num">
                                      <p:cBhvr>
                                        <p:cTn id="8" dur="2000" fill="hold"/>
                                        <p:tgtEl>
                                          <p:spTgt spid="13314"/>
                                        </p:tgtEl>
                                        <p:attrNameLst>
                                          <p:attrName>ppt_w</p:attrName>
                                        </p:attrNameLst>
                                      </p:cBhvr>
                                      <p:tavLst>
                                        <p:tav tm="0" fmla="#ppt_w*sin(2.5*pi*$)">
                                          <p:val>
                                            <p:fltVal val="0"/>
                                          </p:val>
                                        </p:tav>
                                        <p:tav tm="100000">
                                          <p:val>
                                            <p:fltVal val="1"/>
                                          </p:val>
                                        </p:tav>
                                      </p:tavLst>
                                    </p:anim>
                                    <p:anim calcmode="lin" valueType="num">
                                      <p:cBhvr>
                                        <p:cTn id="9" dur="2000" fill="hold"/>
                                        <p:tgtEl>
                                          <p:spTgt spid="1331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3316"/>
                                        </p:tgtEl>
                                        <p:attrNameLst>
                                          <p:attrName>style.visibility</p:attrName>
                                        </p:attrNameLst>
                                      </p:cBhvr>
                                      <p:to>
                                        <p:strVal val="visible"/>
                                      </p:to>
                                    </p:set>
                                    <p:animEffect transition="in" filter="fade">
                                      <p:cBhvr>
                                        <p:cTn id="14" dur="2000"/>
                                        <p:tgtEl>
                                          <p:spTgt spid="13316"/>
                                        </p:tgtEl>
                                      </p:cBhvr>
                                    </p:animEffect>
                                    <p:anim calcmode="lin" valueType="num">
                                      <p:cBhvr>
                                        <p:cTn id="15" dur="2000" fill="hold"/>
                                        <p:tgtEl>
                                          <p:spTgt spid="13316"/>
                                        </p:tgtEl>
                                        <p:attrNameLst>
                                          <p:attrName>ppt_w</p:attrName>
                                        </p:attrNameLst>
                                      </p:cBhvr>
                                      <p:tavLst>
                                        <p:tav tm="0" fmla="#ppt_w*sin(2.5*pi*$)">
                                          <p:val>
                                            <p:fltVal val="0"/>
                                          </p:val>
                                        </p:tav>
                                        <p:tav tm="100000">
                                          <p:val>
                                            <p:fltVal val="1"/>
                                          </p:val>
                                        </p:tav>
                                      </p:tavLst>
                                    </p:anim>
                                    <p:anim calcmode="lin" valueType="num">
                                      <p:cBhvr>
                                        <p:cTn id="16" dur="2000" fill="hold"/>
                                        <p:tgtEl>
                                          <p:spTgt spid="133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 Задание:</a:t>
            </a:r>
          </a:p>
        </p:txBody>
      </p:sp>
      <p:sp>
        <p:nvSpPr>
          <p:cNvPr id="3" name="Объект 2"/>
          <p:cNvSpPr>
            <a:spLocks noGrp="1"/>
          </p:cNvSpPr>
          <p:nvPr>
            <p:ph idx="1"/>
          </p:nvPr>
        </p:nvSpPr>
        <p:spPr/>
        <p:txBody>
          <a:bodyPr/>
          <a:lstStyle/>
          <a:p>
            <a:pPr marL="82296" indent="0">
              <a:buNone/>
            </a:pPr>
            <a:r>
              <a:rPr lang="ru-RU" dirty="0">
                <a:latin typeface="Times New Roman" pitchFamily="18" charset="0"/>
                <a:cs typeface="Times New Roman" pitchFamily="18" charset="0"/>
              </a:rPr>
              <a:t>Разделить карандашом листок формата А4 пополам и, вспомнив сказку, нарисовать сюжет, где на одной части листка девочка Лето, а на другой девочка Зима. Раскрасить в правильных оттенках каждую часть картины (Теплые и холодные).</a:t>
            </a:r>
          </a:p>
        </p:txBody>
      </p:sp>
    </p:spTree>
    <p:extLst>
      <p:ext uri="{BB962C8B-B14F-4D97-AF65-F5344CB8AC3E}">
        <p14:creationId xmlns:p14="http://schemas.microsoft.com/office/powerpoint/2010/main" val="180494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44AE35-27EE-431F-ACB5-C06D691ED9BF}"/>
              </a:ext>
            </a:extLst>
          </p:cNvPr>
          <p:cNvSpPr>
            <a:spLocks noGrp="1"/>
          </p:cNvSpPr>
          <p:nvPr>
            <p:ph type="title"/>
          </p:nvPr>
        </p:nvSpPr>
        <p:spPr/>
        <p:txBody>
          <a:bodyPr>
            <a:normAutofit fontScale="90000"/>
          </a:bodyPr>
          <a:lstStyle/>
          <a:p>
            <a:pPr algn="ctr"/>
            <a:r>
              <a:rPr lang="ru-RU" sz="2400" dirty="0"/>
              <a:t>Познакомься со сказкой народа манси </a:t>
            </a:r>
            <a:br>
              <a:rPr lang="ru-RU" sz="2400" dirty="0"/>
            </a:br>
            <a:r>
              <a:rPr lang="ru-RU" sz="2400" dirty="0"/>
              <a:t>«Берестяной нос»</a:t>
            </a:r>
            <a:br>
              <a:rPr lang="ru-RU" sz="2400" dirty="0"/>
            </a:br>
            <a:br>
              <a:rPr lang="ru-RU" sz="2400" dirty="0"/>
            </a:br>
            <a:r>
              <a:rPr lang="ru-RU" sz="2400" dirty="0"/>
              <a:t>  </a:t>
            </a:r>
          </a:p>
        </p:txBody>
      </p:sp>
      <p:pic>
        <p:nvPicPr>
          <p:cNvPr id="4" name="Объект 3">
            <a:extLst>
              <a:ext uri="{FF2B5EF4-FFF2-40B4-BE49-F238E27FC236}">
                <a16:creationId xmlns:a16="http://schemas.microsoft.com/office/drawing/2014/main" id="{2335E485-2A8D-4867-B4F7-10811EDAB26B}"/>
              </a:ext>
            </a:extLst>
          </p:cNvPr>
          <p:cNvPicPr>
            <a:picLocks noGrp="1" noChangeAspect="1"/>
          </p:cNvPicPr>
          <p:nvPr>
            <p:ph idx="1"/>
          </p:nvPr>
        </p:nvPicPr>
        <p:blipFill>
          <a:blip r:embed="rId2"/>
          <a:stretch>
            <a:fillRect/>
          </a:stretch>
        </p:blipFill>
        <p:spPr>
          <a:xfrm>
            <a:off x="2051720" y="1772816"/>
            <a:ext cx="5901407" cy="4426055"/>
          </a:xfrm>
          <a:prstGeom prst="rect">
            <a:avLst/>
          </a:prstGeom>
        </p:spPr>
      </p:pic>
    </p:spTree>
    <p:extLst>
      <p:ext uri="{BB962C8B-B14F-4D97-AF65-F5344CB8AC3E}">
        <p14:creationId xmlns:p14="http://schemas.microsoft.com/office/powerpoint/2010/main" val="2504621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C7494A9-42B5-42D7-B864-3A63B85ECB25}"/>
              </a:ext>
            </a:extLst>
          </p:cNvPr>
          <p:cNvSpPr>
            <a:spLocks noGrp="1"/>
          </p:cNvSpPr>
          <p:nvPr>
            <p:ph idx="1"/>
          </p:nvPr>
        </p:nvSpPr>
        <p:spPr>
          <a:xfrm>
            <a:off x="1435608" y="476672"/>
            <a:ext cx="7498080" cy="5771728"/>
          </a:xfrm>
        </p:spPr>
        <p:txBody>
          <a:bodyPr>
            <a:normAutofit fontScale="62500" lnSpcReduction="20000"/>
          </a:bodyPr>
          <a:lstStyle/>
          <a:p>
            <a:pPr marL="82296" indent="0" algn="ctr">
              <a:buNone/>
            </a:pPr>
            <a:r>
              <a:rPr lang="ru-RU" dirty="0"/>
              <a:t>Берестяной нос(Мансийская сказка)</a:t>
            </a:r>
          </a:p>
          <a:p>
            <a:pPr marL="82296" indent="0">
              <a:buNone/>
            </a:pPr>
            <a:r>
              <a:rPr lang="ru-RU" dirty="0"/>
              <a:t>Как-то вечером сказал старик своей старухе:- Насуши сухарей. Давно я не охотился. Завтра с утра в лес пойду. Старуха заворчала:- Незачем ходить. Стар ты стал. Хочешь, чтобы </a:t>
            </a:r>
            <a:r>
              <a:rPr lang="ru-RU" dirty="0" err="1"/>
              <a:t>менквы</a:t>
            </a:r>
            <a:r>
              <a:rPr lang="ru-RU" dirty="0"/>
              <a:t>, лесные духи там тебя съели?!Старик отвечает:-  </a:t>
            </a:r>
            <a:r>
              <a:rPr lang="ru-RU" dirty="0" err="1"/>
              <a:t>Менквы</a:t>
            </a:r>
            <a:r>
              <a:rPr lang="ru-RU" dirty="0"/>
              <a:t> не </a:t>
            </a:r>
            <a:r>
              <a:rPr lang="ru-RU" dirty="0" err="1"/>
              <a:t>менквы</a:t>
            </a:r>
            <a:r>
              <a:rPr lang="ru-RU" dirty="0"/>
              <a:t> – всё равно пойду. – И лёг спать. Утром встал, спрашивает:- Насушила сухарей?- Не насушила, - отвечает старуха. – Не пойдёшь ты в лес.- Пойду! – говорит старик.- Не пойдёшь! – упрямится старуха. Так полдня и проспорили. Солнце уже стало на другую половину неба клониться, когда старик из дома вышел. До его лесной избушки, где он смолоду, охотясь, бывало, неделями жил, далеко идти. Солнце село, смеркается. Вскоре совсем стемнело, а он до своей избушки ещё не добрался. Шагает, думает: «А ведь верно старуха говорила- съедят меня </a:t>
            </a:r>
            <a:r>
              <a:rPr lang="ru-RU" dirty="0" err="1"/>
              <a:t>менквы</a:t>
            </a:r>
            <a:r>
              <a:rPr lang="ru-RU" dirty="0"/>
              <a:t>! Лучше бы не ходил». Такой страх его берёт, что ноги трясутся. Однако идёт. В избушке, думает, не так страшно. Теперь уже </a:t>
            </a:r>
            <a:r>
              <a:rPr lang="ru-RU" dirty="0" err="1"/>
              <a:t>близко.Вдруг</a:t>
            </a:r>
            <a:r>
              <a:rPr lang="ru-RU" dirty="0"/>
              <a:t> видит – сквозь деревья огонёк мерцает. Подошёл поближе – это в его избушке окошко светится. «Значит, - думает старик, - какой-то охотник раньше меня забрёл. Вот хорошо, вдвоём переночуем». Но всё-таки сразу входить не стал, сначала в окошко заглянул. Ох, страх какой! </a:t>
            </a:r>
          </a:p>
        </p:txBody>
      </p:sp>
    </p:spTree>
    <p:extLst>
      <p:ext uri="{BB962C8B-B14F-4D97-AF65-F5344CB8AC3E}">
        <p14:creationId xmlns:p14="http://schemas.microsoft.com/office/powerpoint/2010/main" val="903371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B7324FB-49A7-4BF6-87E3-8C593BAD8C15}"/>
              </a:ext>
            </a:extLst>
          </p:cNvPr>
          <p:cNvSpPr>
            <a:spLocks noGrp="1"/>
          </p:cNvSpPr>
          <p:nvPr>
            <p:ph idx="1"/>
          </p:nvPr>
        </p:nvSpPr>
        <p:spPr>
          <a:xfrm>
            <a:off x="1435608" y="404664"/>
            <a:ext cx="7498080" cy="5843736"/>
          </a:xfrm>
        </p:spPr>
        <p:txBody>
          <a:bodyPr>
            <a:noAutofit/>
          </a:bodyPr>
          <a:lstStyle/>
          <a:p>
            <a:pPr marL="82296" indent="0" algn="just">
              <a:buNone/>
            </a:pPr>
            <a:r>
              <a:rPr lang="ru-RU" sz="1200" dirty="0"/>
              <a:t> </a:t>
            </a:r>
            <a:r>
              <a:rPr lang="ru-RU" sz="1800" dirty="0"/>
              <a:t>Сидит у очага два огромных </a:t>
            </a:r>
            <a:r>
              <a:rPr lang="ru-RU" sz="1800" dirty="0" err="1"/>
              <a:t>менква</a:t>
            </a:r>
            <a:r>
              <a:rPr lang="ru-RU" sz="1800" dirty="0"/>
              <a:t> с голыми волосатыми ногами. Один сдирает шкуру с красного зверя, другой – с чёрного. Шарахнулся старик от окошка, наступил на берёзовой сук, Кряк! – сук сломался.- Ой! – вскрикнул один </a:t>
            </a:r>
            <a:r>
              <a:rPr lang="ru-RU" sz="1800" dirty="0" err="1"/>
              <a:t>менкв</a:t>
            </a:r>
            <a:r>
              <a:rPr lang="ru-RU" sz="1800" dirty="0"/>
              <a:t> грубым голосом.- Ай! – подскочил </a:t>
            </a:r>
            <a:r>
              <a:rPr lang="ru-RU" sz="1800" dirty="0" err="1"/>
              <a:t>второй.А</a:t>
            </a:r>
            <a:r>
              <a:rPr lang="ru-RU" sz="1800" dirty="0"/>
              <a:t> старик опять к окошку. Смотрит, слушает.-Чего это мы так боимся? – спрашивает первый </a:t>
            </a:r>
            <a:r>
              <a:rPr lang="ru-RU" sz="1800" dirty="0" err="1"/>
              <a:t>менкв</a:t>
            </a:r>
            <a:r>
              <a:rPr lang="ru-RU" sz="1800" dirty="0"/>
              <a:t>, а сам весь </a:t>
            </a:r>
            <a:r>
              <a:rPr lang="ru-RU" sz="1800" dirty="0" err="1"/>
              <a:t>дрожит.Второй</a:t>
            </a:r>
            <a:r>
              <a:rPr lang="ru-RU" sz="1800" dirty="0"/>
              <a:t> отвечает:- Не знаю, чего боимся. Разве есть на земле кто-нибудь больше нас? Разве есть кто-нибудь сильнее нас? – И тоже весь дрожит.- А что это было? – спрашивает первый </a:t>
            </a:r>
            <a:r>
              <a:rPr lang="ru-RU" sz="1800" dirty="0" err="1"/>
              <a:t>менкв</a:t>
            </a:r>
            <a:r>
              <a:rPr lang="ru-RU" sz="1800" dirty="0"/>
              <a:t>.-Видно…- отвечает второй, это берёзовый сук треснул.- Ох, не говори, у меня сердце от страха лопнет! Ну-ка скажи ещё раз, что это было?- Сук берёзовый треснул!- С чего бы ему треснуть?!Старик за окошком думает: «Неизвестно, кто кого больше боится. А кто сейчас больше </a:t>
            </a:r>
            <a:r>
              <a:rPr lang="ru-RU" sz="1800" dirty="0" err="1"/>
              <a:t>испугался-посмотрим!»Отодрал</a:t>
            </a:r>
            <a:r>
              <a:rPr lang="ru-RU" sz="1800" dirty="0"/>
              <a:t> он кусок бересты, свернул трубкой, к носу приставил. Длинный-предлинный у него нос получился. Потом просунул старик голову в окошко и закричал низким голосом:- А вот и Берестяной Нос в гости пришёл! </a:t>
            </a:r>
            <a:r>
              <a:rPr lang="ru-RU" sz="1800" dirty="0" err="1"/>
              <a:t>У-гу-гу-у!Вскочили</a:t>
            </a:r>
            <a:r>
              <a:rPr lang="ru-RU" sz="1800" dirty="0"/>
              <a:t> </a:t>
            </a:r>
            <a:r>
              <a:rPr lang="ru-RU" sz="1800" dirty="0" err="1"/>
              <a:t>менквы</a:t>
            </a:r>
            <a:r>
              <a:rPr lang="ru-RU" sz="1800" dirty="0"/>
              <a:t>, кинулись к выходу. Дверь из избушки вышибли, бросились бежать. Только топот по ночному лесу </a:t>
            </a:r>
            <a:r>
              <a:rPr lang="ru-RU" sz="1800" dirty="0" err="1"/>
              <a:t>раздаётся.Старик</a:t>
            </a:r>
            <a:r>
              <a:rPr lang="ru-RU" sz="1800" dirty="0"/>
              <a:t> двери назад приладил. В избушку вошёл, спать </a:t>
            </a:r>
            <a:r>
              <a:rPr lang="ru-RU" sz="1800" dirty="0" err="1"/>
              <a:t>лёг.Охотиться</a:t>
            </a:r>
            <a:r>
              <a:rPr lang="ru-RU" sz="1800" dirty="0"/>
              <a:t> не охотился, а шкуру красного зверя- лисы и шкуру чёрного зверя- куницы домой </a:t>
            </a:r>
            <a:r>
              <a:rPr lang="ru-RU" sz="1800" dirty="0" err="1"/>
              <a:t>принёс.Отдал</a:t>
            </a:r>
            <a:r>
              <a:rPr lang="ru-RU" sz="1800" dirty="0"/>
              <a:t> старухе, сказал:- А ты говорила: не ходи! Эх ты! </a:t>
            </a:r>
          </a:p>
        </p:txBody>
      </p:sp>
    </p:spTree>
    <p:extLst>
      <p:ext uri="{BB962C8B-B14F-4D97-AF65-F5344CB8AC3E}">
        <p14:creationId xmlns:p14="http://schemas.microsoft.com/office/powerpoint/2010/main" val="2396414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E81FBD-EE93-4EF4-9912-CA0F91A8FDD1}"/>
              </a:ext>
            </a:extLst>
          </p:cNvPr>
          <p:cNvSpPr>
            <a:spLocks noGrp="1"/>
          </p:cNvSpPr>
          <p:nvPr>
            <p:ph type="title"/>
          </p:nvPr>
        </p:nvSpPr>
        <p:spPr/>
        <p:txBody>
          <a:bodyPr>
            <a:normAutofit/>
          </a:bodyPr>
          <a:lstStyle/>
          <a:p>
            <a:r>
              <a:rPr lang="ru-RU" dirty="0"/>
              <a:t>На уроке вы познакомитесь:</a:t>
            </a:r>
          </a:p>
        </p:txBody>
      </p:sp>
      <p:sp>
        <p:nvSpPr>
          <p:cNvPr id="3" name="Объект 2">
            <a:extLst>
              <a:ext uri="{FF2B5EF4-FFF2-40B4-BE49-F238E27FC236}">
                <a16:creationId xmlns:a16="http://schemas.microsoft.com/office/drawing/2014/main" id="{33A6CEE4-D48F-497A-89B5-64541C9A1F72}"/>
              </a:ext>
            </a:extLst>
          </p:cNvPr>
          <p:cNvSpPr>
            <a:spLocks noGrp="1"/>
          </p:cNvSpPr>
          <p:nvPr>
            <p:ph idx="1"/>
          </p:nvPr>
        </p:nvSpPr>
        <p:spPr/>
        <p:txBody>
          <a:bodyPr/>
          <a:lstStyle/>
          <a:p>
            <a:r>
              <a:rPr lang="ru-RU" dirty="0"/>
              <a:t>С холодными и теплыми сочетаниями цвета;</a:t>
            </a:r>
          </a:p>
          <a:p>
            <a:r>
              <a:rPr lang="ru-RU" dirty="0"/>
              <a:t>Со сказками северных народов.</a:t>
            </a:r>
          </a:p>
          <a:p>
            <a:pPr marL="82296" indent="0" algn="ctr">
              <a:buNone/>
            </a:pPr>
            <a:r>
              <a:rPr lang="ru-RU" sz="4800" b="1" i="1" dirty="0">
                <a:solidFill>
                  <a:srgbClr val="FF0000"/>
                </a:solidFill>
              </a:rPr>
              <a:t>Приготовьте для занятия:</a:t>
            </a:r>
          </a:p>
        </p:txBody>
      </p:sp>
    </p:spTree>
    <p:extLst>
      <p:ext uri="{BB962C8B-B14F-4D97-AF65-F5344CB8AC3E}">
        <p14:creationId xmlns:p14="http://schemas.microsoft.com/office/powerpoint/2010/main" val="1446247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Объект 2"/>
          <p:cNvSpPr>
            <a:spLocks noGrp="1"/>
          </p:cNvSpPr>
          <p:nvPr>
            <p:ph idx="1"/>
          </p:nvPr>
        </p:nvSpPr>
        <p:spPr/>
        <p:txBody>
          <a:bodyPr>
            <a:prstTxWarp prst="textDeflateInflate">
              <a:avLst/>
            </a:prstTxWarp>
            <a:normAutofit/>
          </a:bodyPr>
          <a:lstStyle/>
          <a:p>
            <a:pPr marL="82296" indent="0" algn="ctr">
              <a:buNone/>
            </a:pPr>
            <a:r>
              <a:rPr lang="ru-RU" sz="6600" dirty="0">
                <a:solidFill>
                  <a:srgbClr val="FF0000"/>
                </a:solidFill>
              </a:rPr>
              <a:t>С</a:t>
            </a:r>
            <a:r>
              <a:rPr lang="ru-RU" sz="6600" dirty="0">
                <a:solidFill>
                  <a:srgbClr val="FFC000"/>
                </a:solidFill>
              </a:rPr>
              <a:t>п</a:t>
            </a:r>
            <a:r>
              <a:rPr lang="ru-RU" sz="6600" dirty="0">
                <a:solidFill>
                  <a:srgbClr val="92D050"/>
                </a:solidFill>
              </a:rPr>
              <a:t>а</a:t>
            </a:r>
            <a:r>
              <a:rPr lang="ru-RU" sz="6600" dirty="0">
                <a:solidFill>
                  <a:srgbClr val="C00000"/>
                </a:solidFill>
              </a:rPr>
              <a:t>с</a:t>
            </a:r>
            <a:r>
              <a:rPr lang="ru-RU" sz="6600" dirty="0">
                <a:solidFill>
                  <a:srgbClr val="FFFF00"/>
                </a:solidFill>
              </a:rPr>
              <a:t>и</a:t>
            </a:r>
            <a:r>
              <a:rPr lang="ru-RU" sz="6600" dirty="0">
                <a:solidFill>
                  <a:srgbClr val="92D050"/>
                </a:solidFill>
              </a:rPr>
              <a:t>б</a:t>
            </a:r>
            <a:r>
              <a:rPr lang="ru-RU" sz="6600" dirty="0">
                <a:solidFill>
                  <a:srgbClr val="FFC000"/>
                </a:solidFill>
              </a:rPr>
              <a:t>о</a:t>
            </a:r>
            <a:r>
              <a:rPr lang="ru-RU" sz="6600" dirty="0"/>
              <a:t> </a:t>
            </a:r>
            <a:r>
              <a:rPr lang="ru-RU" sz="6600" dirty="0">
                <a:solidFill>
                  <a:srgbClr val="FF0000"/>
                </a:solidFill>
              </a:rPr>
              <a:t>з</a:t>
            </a:r>
            <a:r>
              <a:rPr lang="ru-RU" sz="6600" dirty="0">
                <a:solidFill>
                  <a:srgbClr val="00B0F0"/>
                </a:solidFill>
              </a:rPr>
              <a:t>а</a:t>
            </a:r>
            <a:r>
              <a:rPr lang="ru-RU" sz="6600" dirty="0"/>
              <a:t> </a:t>
            </a:r>
            <a:r>
              <a:rPr lang="ru-RU" sz="6600" dirty="0">
                <a:solidFill>
                  <a:srgbClr val="7030A0"/>
                </a:solidFill>
              </a:rPr>
              <a:t>у</a:t>
            </a:r>
            <a:r>
              <a:rPr lang="ru-RU" sz="6600" dirty="0">
                <a:solidFill>
                  <a:srgbClr val="00B050"/>
                </a:solidFill>
              </a:rPr>
              <a:t>р</a:t>
            </a:r>
            <a:r>
              <a:rPr lang="ru-RU" sz="6600" dirty="0">
                <a:solidFill>
                  <a:srgbClr val="0070C0"/>
                </a:solidFill>
              </a:rPr>
              <a:t>о</a:t>
            </a:r>
            <a:r>
              <a:rPr lang="ru-RU" sz="6600" dirty="0">
                <a:solidFill>
                  <a:srgbClr val="002060"/>
                </a:solidFill>
              </a:rPr>
              <a:t>к</a:t>
            </a:r>
            <a:r>
              <a:rPr lang="ru-RU" sz="6600" dirty="0">
                <a:solidFill>
                  <a:srgbClr val="00B0F0"/>
                </a:solidFill>
              </a:rPr>
              <a: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3284984"/>
            <a:ext cx="2448272" cy="3208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60232" y="3401165"/>
            <a:ext cx="2340127" cy="297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60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80">
                                          <p:stCondLst>
                                            <p:cond delay="0"/>
                                          </p:stCondLst>
                                        </p:cTn>
                                        <p:tgtEl>
                                          <p:spTgt spid="6"/>
                                        </p:tgtEl>
                                      </p:cBhvr>
                                    </p:animEffect>
                                    <p:anim calcmode="lin" valueType="num">
                                      <p:cBhvr>
                                        <p:cTn id="3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gtEl>
                                      </p:cBhvr>
                                      <p:to x="100000" y="60000"/>
                                    </p:animScale>
                                    <p:animScale>
                                      <p:cBhvr>
                                        <p:cTn id="39" dur="166" decel="50000">
                                          <p:stCondLst>
                                            <p:cond delay="67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1980" y="332656"/>
            <a:ext cx="7498080" cy="1143000"/>
          </a:xfrm>
        </p:spPr>
        <p:txBody>
          <a:bodyPr/>
          <a:lstStyle/>
          <a:p>
            <a:r>
              <a:rPr lang="ru-RU" dirty="0"/>
              <a:t>Принадлежности:</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4716016" y="1748856"/>
            <a:ext cx="4035902" cy="268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75656" y="2641460"/>
            <a:ext cx="4645025"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8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6F5E15-7430-4C69-8951-EE1747A0956A}"/>
              </a:ext>
            </a:extLst>
          </p:cNvPr>
          <p:cNvSpPr>
            <a:spLocks noGrp="1"/>
          </p:cNvSpPr>
          <p:nvPr>
            <p:ph type="title"/>
          </p:nvPr>
        </p:nvSpPr>
        <p:spPr>
          <a:xfrm>
            <a:off x="1435608" y="274638"/>
            <a:ext cx="7498080" cy="4954562"/>
          </a:xfrm>
        </p:spPr>
        <p:txBody>
          <a:bodyPr>
            <a:normAutofit/>
          </a:bodyPr>
          <a:lstStyle/>
          <a:p>
            <a:pPr algn="ctr"/>
            <a:r>
              <a:rPr lang="ru-RU" i="1" dirty="0">
                <a:solidFill>
                  <a:srgbClr val="FF0000"/>
                </a:solidFill>
              </a:rPr>
              <a:t>У нас сегодня необычное, сказочное занятие</a:t>
            </a:r>
          </a:p>
        </p:txBody>
      </p:sp>
    </p:spTree>
    <p:extLst>
      <p:ext uri="{BB962C8B-B14F-4D97-AF65-F5344CB8AC3E}">
        <p14:creationId xmlns:p14="http://schemas.microsoft.com/office/powerpoint/2010/main" val="91878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Объект 2"/>
          <p:cNvSpPr>
            <a:spLocks noGrp="1"/>
          </p:cNvSpPr>
          <p:nvPr>
            <p:ph idx="1"/>
          </p:nvPr>
        </p:nvSpPr>
        <p:spPr>
          <a:xfrm>
            <a:off x="3491880" y="260648"/>
            <a:ext cx="5441808" cy="6264696"/>
          </a:xfrm>
        </p:spPr>
        <p:txBody>
          <a:bodyPr>
            <a:normAutofit fontScale="62500" lnSpcReduction="20000"/>
          </a:bodyPr>
          <a:lstStyle/>
          <a:p>
            <a:r>
              <a:rPr lang="ru-RU" dirty="0"/>
              <a:t>Жили-были на свете две девочки-подружки – девочка ЗИМА и девочка ЛЕТО. Каждый год они встречаются, когда на смену холодной зиме приходит нежная и тёплая весна. На память людям о своей дружбе девочки составляют разноцветный ковёр. Среди множества красок, которыми работают девочки, у каждой из них есть своя самая любимая, самая волшебная.</a:t>
            </a:r>
          </a:p>
          <a:p>
            <a:r>
              <a:rPr lang="ru-RU" dirty="0"/>
              <a:t>У ЛЕТА – жёлтая, тёплый солнечный луч, а у зимы – синяя или голубая льдинка. С помощью этих красок они могут каждый цвет превратить либо в холодный, заморозить его, либо в тёплый, согреть.</a:t>
            </a:r>
          </a:p>
          <a:p>
            <a:r>
              <a:rPr lang="ru-RU" dirty="0"/>
              <a:t>Девочка ЗИМА опускает в каждый цвет маленькую синюю льдинку, и цвет замораживается, приобретает холодный оттенок. А девочка ЛЕТО согревает краски тёплым жёлтым лучом, превращая их в тёплые. Тёплые цвета всегда сравнивают с солнцем и называют солнечными, а холодные – со льдом и называют холодными.</a:t>
            </a:r>
            <a:r>
              <a:rPr lang="en-US" dirty="0"/>
              <a:t> </a:t>
            </a:r>
            <a:endParaRPr lang="ru-RU" dirty="0"/>
          </a:p>
          <a:p>
            <a:r>
              <a:rPr lang="en-US" dirty="0"/>
              <a:t>https://youtu.be/QawLGdwpCxI</a:t>
            </a:r>
            <a:endParaRPr lang="ru-RU"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332656"/>
            <a:ext cx="2448272" cy="3208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9631" y="3540737"/>
            <a:ext cx="2340127" cy="297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1696" y="3540131"/>
            <a:ext cx="2340127" cy="297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57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147"/>
                                        </p:tgtEl>
                                        <p:attrNameLst>
                                          <p:attrName>style.visibility</p:attrName>
                                        </p:attrNameLst>
                                      </p:cBhvr>
                                      <p:to>
                                        <p:strVal val="visible"/>
                                      </p:to>
                                    </p:set>
                                    <p:animEffect transition="in" filter="fade">
                                      <p:cBhvr>
                                        <p:cTn id="23" dur="500"/>
                                        <p:tgtEl>
                                          <p:spTgt spid="614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Какие цвета вы уже знаете?</a:t>
            </a:r>
          </a:p>
        </p:txBody>
      </p:sp>
      <p:sp>
        <p:nvSpPr>
          <p:cNvPr id="3" name="Объект 2"/>
          <p:cNvSpPr>
            <a:spLocks noGrp="1"/>
          </p:cNvSpPr>
          <p:nvPr>
            <p:ph idx="1"/>
          </p:nvPr>
        </p:nvSpPr>
        <p:spPr>
          <a:xfrm>
            <a:off x="-252536" y="1340768"/>
            <a:ext cx="7498080" cy="3744416"/>
          </a:xfrm>
        </p:spPr>
        <p:txBody>
          <a:bodyPr>
            <a:normAutofit lnSpcReduction="10000"/>
          </a:bodyPr>
          <a:lstStyle/>
          <a:p>
            <a:pPr marL="82296" indent="0" algn="ctr">
              <a:buNone/>
            </a:pPr>
            <a:endParaRPr lang="ru-RU" sz="6000" dirty="0"/>
          </a:p>
          <a:p>
            <a:pPr marL="82296" indent="0" algn="ctr">
              <a:buNone/>
            </a:pPr>
            <a:r>
              <a:rPr lang="ru-RU" sz="6000" dirty="0"/>
              <a:t>Основные?</a:t>
            </a:r>
          </a:p>
          <a:p>
            <a:pPr marL="82296" indent="0" algn="ctr">
              <a:buNone/>
            </a:pPr>
            <a:endParaRPr lang="ru-RU" sz="6000" dirty="0"/>
          </a:p>
          <a:p>
            <a:pPr marL="82296" indent="0" algn="ctr">
              <a:buNone/>
            </a:pPr>
            <a:r>
              <a:rPr lang="ru-RU" sz="6000" dirty="0"/>
              <a:t>Составные?</a:t>
            </a:r>
          </a:p>
        </p:txBody>
      </p:sp>
      <p:pic>
        <p:nvPicPr>
          <p:cNvPr id="4"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t="15877" b="3580"/>
          <a:stretch>
            <a:fillRect/>
          </a:stretch>
        </p:blipFill>
        <p:spPr bwMode="auto">
          <a:xfrm>
            <a:off x="5567418" y="2420888"/>
            <a:ext cx="3392549" cy="3862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48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Объект 2"/>
          <p:cNvSpPr>
            <a:spLocks noGrp="1"/>
          </p:cNvSpPr>
          <p:nvPr>
            <p:ph idx="1"/>
          </p:nvPr>
        </p:nvSpPr>
        <p:spPr/>
        <p:txBody>
          <a:bodyPr/>
          <a:lstStyle/>
          <a:p>
            <a:pPr marL="82296" indent="0">
              <a:buNone/>
            </a:pPr>
            <a:r>
              <a:rPr lang="ru-RU"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37454" y="476672"/>
            <a:ext cx="6895287" cy="4917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61881" y="4930436"/>
            <a:ext cx="1682119"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97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87404"/>
            <a:ext cx="7498080" cy="1143000"/>
          </a:xfrm>
        </p:spPr>
        <p:txBody>
          <a:bodyPr/>
          <a:lstStyle/>
          <a:p>
            <a:pPr algn="ctr"/>
            <a:r>
              <a:rPr lang="ru-RU" dirty="0">
                <a:solidFill>
                  <a:schemeClr val="accent6">
                    <a:lumMod val="75000"/>
                  </a:schemeClr>
                </a:solidFill>
              </a:rPr>
              <a:t>Цветовой круг</a:t>
            </a:r>
          </a:p>
        </p:txBody>
      </p:sp>
      <p:pic>
        <p:nvPicPr>
          <p:cNvPr id="4" name="Picture 3" descr="colorwheel_large"/>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044128" y="1262095"/>
            <a:ext cx="6099872" cy="4800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5536" y="1844824"/>
            <a:ext cx="3587649" cy="1569660"/>
          </a:xfrm>
          <a:prstGeom prst="rect">
            <a:avLst/>
          </a:prstGeom>
          <a:noFill/>
        </p:spPr>
        <p:txBody>
          <a:bodyPr wrap="none" rtlCol="0">
            <a:spAutoFit/>
          </a:bodyPr>
          <a:lstStyle/>
          <a:p>
            <a:r>
              <a:rPr lang="ru-RU" sz="2400" b="1" dirty="0">
                <a:solidFill>
                  <a:schemeClr val="accent3">
                    <a:lumMod val="50000"/>
                  </a:schemeClr>
                </a:solidFill>
              </a:rPr>
              <a:t>ПОСМОТРИ на цветовой</a:t>
            </a:r>
          </a:p>
          <a:p>
            <a:r>
              <a:rPr lang="ru-RU" sz="2400" b="1" dirty="0">
                <a:solidFill>
                  <a:schemeClr val="accent3">
                    <a:lumMod val="50000"/>
                  </a:schemeClr>
                </a:solidFill>
              </a:rPr>
              <a:t>круг и определи,</a:t>
            </a:r>
          </a:p>
          <a:p>
            <a:r>
              <a:rPr lang="ru-RU" sz="2400" b="1" dirty="0">
                <a:solidFill>
                  <a:schemeClr val="accent3">
                    <a:lumMod val="50000"/>
                  </a:schemeClr>
                </a:solidFill>
              </a:rPr>
              <a:t>где теплые, а где</a:t>
            </a:r>
          </a:p>
          <a:p>
            <a:r>
              <a:rPr lang="ru-RU" sz="2400" b="1" dirty="0">
                <a:solidFill>
                  <a:schemeClr val="accent3">
                    <a:lumMod val="50000"/>
                  </a:schemeClr>
                </a:solidFill>
              </a:rPr>
              <a:t>холодные цвета?</a:t>
            </a:r>
          </a:p>
        </p:txBody>
      </p:sp>
      <p:sp>
        <p:nvSpPr>
          <p:cNvPr id="7" name="TextBox 6"/>
          <p:cNvSpPr txBox="1"/>
          <p:nvPr/>
        </p:nvSpPr>
        <p:spPr>
          <a:xfrm>
            <a:off x="395536" y="4244249"/>
            <a:ext cx="2816540" cy="1631216"/>
          </a:xfrm>
          <a:prstGeom prst="rect">
            <a:avLst/>
          </a:prstGeom>
          <a:noFill/>
        </p:spPr>
        <p:txBody>
          <a:bodyPr wrap="none" rtlCol="0">
            <a:spAutoFit/>
          </a:bodyPr>
          <a:lstStyle/>
          <a:p>
            <a:r>
              <a:rPr lang="ru-RU" sz="2000" b="1" dirty="0">
                <a:solidFill>
                  <a:schemeClr val="accent6">
                    <a:lumMod val="50000"/>
                  </a:schemeClr>
                </a:solidFill>
              </a:rPr>
              <a:t>Все цвета делятся</a:t>
            </a:r>
          </a:p>
          <a:p>
            <a:r>
              <a:rPr lang="ru-RU" sz="2000" b="1" dirty="0">
                <a:solidFill>
                  <a:schemeClr val="accent6">
                    <a:lumMod val="50000"/>
                  </a:schemeClr>
                </a:solidFill>
              </a:rPr>
              <a:t>на теплые и холодные.</a:t>
            </a:r>
          </a:p>
          <a:p>
            <a:r>
              <a:rPr lang="ru-RU" sz="2000" b="1" dirty="0">
                <a:solidFill>
                  <a:schemeClr val="accent6">
                    <a:lumMod val="50000"/>
                  </a:schemeClr>
                </a:solidFill>
              </a:rPr>
              <a:t>При взгляде на теплые</a:t>
            </a:r>
          </a:p>
          <a:p>
            <a:r>
              <a:rPr lang="ru-RU" sz="2000" b="1" dirty="0">
                <a:solidFill>
                  <a:schemeClr val="accent6">
                    <a:lumMod val="50000"/>
                  </a:schemeClr>
                </a:solidFill>
              </a:rPr>
              <a:t>ты почувствует тепло,</a:t>
            </a:r>
          </a:p>
          <a:p>
            <a:r>
              <a:rPr lang="ru-RU" sz="2000" b="1" dirty="0">
                <a:solidFill>
                  <a:schemeClr val="accent6">
                    <a:lumMod val="50000"/>
                  </a:schemeClr>
                </a:solidFill>
              </a:rPr>
              <a:t>а на холодные – холод.</a:t>
            </a:r>
          </a:p>
        </p:txBody>
      </p:sp>
    </p:spTree>
    <p:extLst>
      <p:ext uri="{BB962C8B-B14F-4D97-AF65-F5344CB8AC3E}">
        <p14:creationId xmlns:p14="http://schemas.microsoft.com/office/powerpoint/2010/main" val="293796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5" name="Объект 4"/>
          <p:cNvSpPr>
            <a:spLocks noGrp="1"/>
          </p:cNvSpPr>
          <p:nvPr>
            <p:ph idx="1"/>
          </p:nvPr>
        </p:nvSpPr>
        <p:spPr/>
        <p:txBody>
          <a:bodyPr/>
          <a:lstStyle/>
          <a:p>
            <a:pPr marL="82296" indent="0">
              <a:buNone/>
            </a:pPr>
            <a:r>
              <a:rPr lang="ru-RU" dirty="0"/>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8268" y="764704"/>
            <a:ext cx="6765732" cy="567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62101" y="4174523"/>
            <a:ext cx="1416167" cy="1855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62101" y="1747439"/>
            <a:ext cx="1459157" cy="185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09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TotalTime>
  <Words>938</Words>
  <Application>Microsoft Office PowerPoint</Application>
  <PresentationFormat>Экран (4:3)</PresentationFormat>
  <Paragraphs>55</Paragraphs>
  <Slides>20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Corbel</vt:lpstr>
      <vt:lpstr>Gill Sans MT</vt:lpstr>
      <vt:lpstr>Helvetica Neue</vt:lpstr>
      <vt:lpstr>Times New Roman</vt:lpstr>
      <vt:lpstr>Verdana</vt:lpstr>
      <vt:lpstr>Wingdings 2</vt:lpstr>
      <vt:lpstr>Солнцестояние</vt:lpstr>
      <vt:lpstr>Основы цветоведения.  Теплые и холодные цвета. Сказки северных народов.</vt:lpstr>
      <vt:lpstr>На уроке вы познакомитесь:</vt:lpstr>
      <vt:lpstr>Принадлежности:</vt:lpstr>
      <vt:lpstr>У нас сегодня необычное, сказочное занятие</vt:lpstr>
      <vt:lpstr> </vt:lpstr>
      <vt:lpstr>Какие цвета вы уже знаете?</vt:lpstr>
      <vt:lpstr> </vt:lpstr>
      <vt:lpstr>Цветовой круг</vt:lpstr>
      <vt:lpstr> </vt:lpstr>
      <vt:lpstr>Но существует между подружками спор. Подружки никак не могут решить, как же назвать зелёный цвет – тёплым или холодным.</vt:lpstr>
      <vt:lpstr> </vt:lpstr>
      <vt:lpstr>Природа богато украшена холодными и теплыми цветами.</vt:lpstr>
      <vt:lpstr> </vt:lpstr>
      <vt:lpstr>Рассмотрите 2 картинки с пейзажами. Какой из этих пейзажей «Теплый», а какой «Холодный»? Почему?</vt:lpstr>
      <vt:lpstr> </vt:lpstr>
      <vt:lpstr> Задание:</vt:lpstr>
      <vt:lpstr>Познакомься со сказкой народа манси  «Берестяной нос»    </vt:lpstr>
      <vt:lpstr>Презентация PowerPoint</vt:lpstr>
      <vt:lpstr>Презентация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Цвет как средство выражения. Теплые и холодные цвета</dc:title>
  <dc:creator>4класс</dc:creator>
  <cp:lastModifiedBy>Admin Admin</cp:lastModifiedBy>
  <cp:revision>13</cp:revision>
  <dcterms:created xsi:type="dcterms:W3CDTF">2017-11-03T06:28:40Z</dcterms:created>
  <dcterms:modified xsi:type="dcterms:W3CDTF">2021-10-14T10:11:53Z</dcterms:modified>
</cp:coreProperties>
</file>