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9" r:id="rId3"/>
    <p:sldId id="266" r:id="rId4"/>
    <p:sldId id="267" r:id="rId5"/>
    <p:sldId id="284" r:id="rId6"/>
    <p:sldId id="261" r:id="rId7"/>
    <p:sldId id="268" r:id="rId8"/>
    <p:sldId id="257" r:id="rId9"/>
    <p:sldId id="280" r:id="rId10"/>
    <p:sldId id="269" r:id="rId11"/>
    <p:sldId id="281" r:id="rId12"/>
    <p:sldId id="270" r:id="rId13"/>
    <p:sldId id="263" r:id="rId14"/>
    <p:sldId id="259" r:id="rId15"/>
    <p:sldId id="282" r:id="rId16"/>
    <p:sldId id="262" r:id="rId17"/>
    <p:sldId id="283" r:id="rId18"/>
    <p:sldId id="264" r:id="rId19"/>
    <p:sldId id="271" r:id="rId20"/>
    <p:sldId id="273" r:id="rId21"/>
    <p:sldId id="272" r:id="rId22"/>
    <p:sldId id="275" r:id="rId23"/>
    <p:sldId id="274" r:id="rId24"/>
    <p:sldId id="276" r:id="rId25"/>
  </p:sldIdLst>
  <p:sldSz cx="9144000" cy="6858000" type="screen4x3"/>
  <p:notesSz cx="6858000" cy="9144000"/>
  <p:custShowLst>
    <p:custShow name="Произвольный показ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24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B03A-1BC4-4215-B590-DC360F094013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7A40-CA1F-4887-9D68-E25C199C4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B03A-1BC4-4215-B590-DC360F094013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7A40-CA1F-4887-9D68-E25C199C4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B03A-1BC4-4215-B590-DC360F094013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7A40-CA1F-4887-9D68-E25C199C4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B03A-1BC4-4215-B590-DC360F094013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7A40-CA1F-4887-9D68-E25C199C4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B03A-1BC4-4215-B590-DC360F094013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7A40-CA1F-4887-9D68-E25C199C4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B03A-1BC4-4215-B590-DC360F094013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7A40-CA1F-4887-9D68-E25C199C4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B03A-1BC4-4215-B590-DC360F094013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7A40-CA1F-4887-9D68-E25C199C4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B03A-1BC4-4215-B590-DC360F094013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BD7A40-CA1F-4887-9D68-E25C199C41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B03A-1BC4-4215-B590-DC360F094013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7A40-CA1F-4887-9D68-E25C199C4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B03A-1BC4-4215-B590-DC360F094013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4BD7A40-CA1F-4887-9D68-E25C199C4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4C1EB03A-1BC4-4215-B590-DC360F094013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D7A40-CA1F-4887-9D68-E25C199C4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C1EB03A-1BC4-4215-B590-DC360F094013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4BD7A40-CA1F-4887-9D68-E25C199C41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advClick="0" advTm="500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&#1040;&#1083;&#1080;&#1085;&#1072;\Downloads\&#1055;&#1077;&#1085;&#1080;&#1077;%20&#1087;&#1090;&#1080;&#1094;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&#1040;&#1083;&#1080;&#1085;&#1072;\Downloads\&#1082;&#1088;&#1080;&#1082;&#1080;%20&#1083;&#1077;&#1073;&#1077;&#1076;&#1103;.mp3" TargetMode="External"/><Relationship Id="rId1" Type="http://schemas.openxmlformats.org/officeDocument/2006/relationships/tags" Target="../tags/tag5.xml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3;&#1080;&#1085;&#1072;\Downloads\&#1055;&#1077;&#1085;&#1080;&#1077;%20&#1087;&#1090;&#1080;&#1094;.mp3" TargetMode="Externa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&#1040;&#1083;&#1080;&#1085;&#1072;\Downloads\&#1055;&#1077;&#1085;&#1080;&#1077;%20&#1087;&#1090;&#1080;&#1094;.mp3" TargetMode="External"/><Relationship Id="rId1" Type="http://schemas.openxmlformats.org/officeDocument/2006/relationships/tags" Target="../tags/tag6.xml"/><Relationship Id="rId5" Type="http://schemas.openxmlformats.org/officeDocument/2006/relationships/image" Target="../media/image1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&#1040;&#1083;&#1080;&#1085;&#1072;\Downloads\&#1055;&#1077;&#1085;&#1080;&#1077;%20&#1087;&#1090;&#1080;&#1094;.mp3" TargetMode="External"/><Relationship Id="rId1" Type="http://schemas.openxmlformats.org/officeDocument/2006/relationships/tags" Target="../tags/tag7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&#1040;&#1083;&#1080;&#1085;&#1072;\Downloads\&#1055;&#1077;&#1085;&#1080;&#1077;%20&#1087;&#1090;&#1080;&#1094;.mp3" TargetMode="External"/><Relationship Id="rId1" Type="http://schemas.openxmlformats.org/officeDocument/2006/relationships/tags" Target="../tags/tag8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3;&#1080;&#1085;&#1072;\Downloads\&#1055;&#1077;&#1085;&#1080;&#1077;%20&#1087;&#1090;&#1080;&#1094;.mp3" TargetMode="Externa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3;&#1080;&#1085;&#1072;\Downloads\&#1055;&#1077;&#1085;&#1080;&#1077;%20&#1087;&#1090;&#1080;&#1094;.mp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&#1040;&#1083;&#1080;&#1085;&#1072;\Downloads\&#1055;&#1077;&#1085;&#1080;&#1077;%20&#1087;&#1090;&#1080;&#1094;.mp3" TargetMode="Externa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3;&#1080;&#1085;&#1072;\Downloads\&#1055;&#1077;&#1085;&#1080;&#1077;%20&#1087;&#1090;&#1080;&#1094;.mp3" TargetMode="Externa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3;&#1080;&#1085;&#1072;\Downloads\&#1055;&#1077;&#1085;&#1080;&#1077;%20&#1087;&#1090;&#1080;&#1094;.mp3" TargetMode="Externa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3;&#1080;&#1085;&#1072;\Downloads\&#1055;&#1077;&#1085;&#1080;&#1077;%20&#1087;&#1090;&#1080;&#1094;.mp3" TargetMode="Externa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norova74@mail.ru" TargetMode="Externa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3;&#1080;&#1085;&#1072;\Downloads\&#1055;&#1077;&#1085;&#1080;&#1077;%20&#1087;&#1090;&#1080;&#1094;.mp3" TargetMode="Externa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3;&#1080;&#1085;&#1072;\Downloads\&#1055;&#1077;&#1085;&#1080;&#1077;%20&#1087;&#1090;&#1080;&#1094;.mp3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3;&#1080;&#1085;&#1072;\Downloads\&#1055;&#1077;&#1085;&#1080;&#1077;%20&#1087;&#1090;&#1080;&#1094;.mp3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83;&#1080;&#1085;&#1072;\Downloads\&#1055;&#1077;&#1085;&#1080;&#1077;%20&#1087;&#1090;&#1080;&#1094;.mp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&#1040;&#1083;&#1080;&#1085;&#1072;\Downloads\&#1055;&#1077;&#1085;&#1080;&#1077;%20&#1087;&#1090;&#1080;&#1094;.mp3" TargetMode="Externa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audio" Target="file:///C:\Users\&#1040;&#1083;&#1080;&#1085;&#1072;\Downloads\&#1055;&#1077;&#1085;&#1080;&#1077;%20&#1087;&#1090;&#1080;&#1094;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file:///C:\Users\&#1040;&#1083;&#1080;&#1085;&#1072;\Downloads\&#1055;&#1077;&#1085;&#1080;&#1077;%20&#1087;&#1090;&#1080;&#1094;.mp3" TargetMode="Externa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229600" cy="1440160"/>
          </a:xfrm>
        </p:spPr>
        <p:txBody>
          <a:bodyPr>
            <a:normAutofit/>
          </a:bodyPr>
          <a:lstStyle/>
          <a:p>
            <a:r>
              <a:rPr lang="ru-RU" sz="7200" dirty="0" err="1" smtClean="0">
                <a:solidFill>
                  <a:schemeClr val="tx1"/>
                </a:solidFill>
                <a:latin typeface="PT Sans" pitchFamily="34" charset="-52"/>
              </a:rPr>
              <a:t>«Товлыӈ ӯйит»</a:t>
            </a:r>
            <a:endParaRPr lang="ru-RU" sz="7200" dirty="0">
              <a:solidFill>
                <a:schemeClr val="tx1"/>
              </a:solidFill>
              <a:latin typeface="PT Sans" pitchFamily="34" charset="-52"/>
            </a:endParaRPr>
          </a:p>
        </p:txBody>
      </p:sp>
      <p:pic>
        <p:nvPicPr>
          <p:cNvPr id="4" name="Пение птиц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323528" y="6381328"/>
            <a:ext cx="304800" cy="304800"/>
          </a:xfrm>
          <a:prstGeom prst="rect">
            <a:avLst/>
          </a:prstGeom>
        </p:spPr>
      </p:pic>
      <p:pic>
        <p:nvPicPr>
          <p:cNvPr id="10242" name="Picture 2" descr="https://avatars.mds.yandex.net/get-pdb/1939042/7b76a0d1-340b-4a90-b616-1f52706f9b0f/s1200?webp=false"/>
          <p:cNvPicPr>
            <a:picLocks noChangeAspect="1" noChangeArrowheads="1"/>
          </p:cNvPicPr>
          <p:nvPr/>
        </p:nvPicPr>
        <p:blipFill>
          <a:blip r:embed="rId5" cstate="print"/>
          <a:srcRect l="27720" t="13330" r="5501" b="10500"/>
          <a:stretch>
            <a:fillRect/>
          </a:stretch>
        </p:blipFill>
        <p:spPr bwMode="auto">
          <a:xfrm>
            <a:off x="2411760" y="1700808"/>
            <a:ext cx="6356227" cy="479715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1124744"/>
            <a:ext cx="2674640" cy="1143000"/>
          </a:xfrm>
        </p:spPr>
        <p:txBody>
          <a:bodyPr/>
          <a:lstStyle/>
          <a:p>
            <a:r>
              <a:rPr lang="ru-RU" sz="4400" dirty="0" smtClean="0">
                <a:solidFill>
                  <a:schemeClr val="tx1"/>
                </a:solidFill>
              </a:rPr>
              <a:t>ХОТАӇ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284984"/>
            <a:ext cx="8532440" cy="2908960"/>
          </a:xfrm>
        </p:spPr>
        <p:txBody>
          <a:bodyPr>
            <a:norm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Человек,  услышавший эту птицу </a:t>
            </a:r>
            <a:r>
              <a:rPr lang="ru-RU" sz="3600" dirty="0" smtClean="0"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считается счастливым. </a:t>
            </a:r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Услышав песню этой птицы,  нужно приостановиться, подумать о жизни, загадать желание</a:t>
            </a:r>
            <a:r>
              <a:rPr lang="ru-RU" sz="3600" dirty="0" smtClean="0">
                <a:latin typeface="Calibri"/>
                <a:ea typeface="Times New Roman" pitchFamily="18" charset="0"/>
                <a:cs typeface="Times New Roman" pitchFamily="18" charset="0"/>
              </a:rPr>
              <a:t>…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600" dirty="0" smtClean="0">
              <a:latin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3600" dirty="0" smtClean="0">
              <a:latin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88640"/>
            <a:ext cx="3672408" cy="293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крики лебедя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539552" y="638132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30)">
                                      <p:cBhvr>
                                        <p:cTn id="6" dur="503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395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424936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0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жизни эти птицы очень верные, если погибает один из пары, то другой поднимается высоко в небо,  падает камнем на землю и  разбивается.   Это - …</a:t>
            </a:r>
            <a:endParaRPr lang="ru-RU" dirty="0">
              <a:effectLst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71600" y="2492896"/>
            <a:ext cx="7760184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195736" y="2420888"/>
            <a:ext cx="4608512" cy="4105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ение пти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6381328"/>
            <a:ext cx="304800" cy="3048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548680"/>
            <a:ext cx="9144000" cy="1143000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Орнамент следующей птицы изображают на детских люльках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апах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манс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.), чтоб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он охранял сон ребенка.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922114"/>
          </a:xfrm>
        </p:spPr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Глухарка</a:t>
            </a:r>
            <a:r>
              <a:rPr lang="ru-RU" dirty="0" smtClean="0">
                <a:solidFill>
                  <a:schemeClr val="tx1"/>
                </a:solidFill>
              </a:rPr>
              <a:t> – хранительница сна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5661248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Глухарь  - </a:t>
            </a:r>
            <a:r>
              <a:rPr lang="ru-RU" sz="3200" dirty="0" err="1" smtClean="0"/>
              <a:t>мансын</a:t>
            </a:r>
            <a:r>
              <a:rPr lang="ru-RU" sz="3200" dirty="0" smtClean="0"/>
              <a:t>, </a:t>
            </a:r>
            <a:r>
              <a:rPr lang="ru-RU" sz="3200" dirty="0" err="1" smtClean="0"/>
              <a:t>щёпыр</a:t>
            </a:r>
            <a:r>
              <a:rPr lang="ru-RU" sz="3200" dirty="0" smtClean="0"/>
              <a:t>; </a:t>
            </a:r>
          </a:p>
          <a:p>
            <a:pPr algn="ctr"/>
            <a:r>
              <a:rPr lang="ru-RU" sz="3200" dirty="0" err="1" smtClean="0"/>
              <a:t>Глухарка</a:t>
            </a:r>
            <a:r>
              <a:rPr lang="ru-RU" sz="3200" dirty="0" smtClean="0"/>
              <a:t> - </a:t>
            </a:r>
            <a:r>
              <a:rPr lang="ru-RU" sz="3200" dirty="0" err="1" smtClean="0"/>
              <a:t>мансын</a:t>
            </a:r>
            <a:r>
              <a:rPr lang="ru-RU" sz="3200" dirty="0" smtClean="0"/>
              <a:t> </a:t>
            </a:r>
            <a:r>
              <a:rPr lang="ru-RU" sz="3200" dirty="0" err="1" smtClean="0"/>
              <a:t>эква</a:t>
            </a:r>
            <a:r>
              <a:rPr lang="ru-RU" sz="3200" dirty="0" smtClean="0"/>
              <a:t>;   </a:t>
            </a:r>
            <a:endParaRPr lang="ru-RU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b="6542"/>
          <a:stretch>
            <a:fillRect/>
          </a:stretch>
        </p:blipFill>
        <p:spPr bwMode="auto">
          <a:xfrm>
            <a:off x="1259632" y="1124744"/>
            <a:ext cx="6493713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Пение птиц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323528" y="638132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УРИНЭКВА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67544" y="1797786"/>
            <a:ext cx="788436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мудрая и гордая птица, не случайно она в сказках приносит  живую и мертвую воду.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Живет она 120 лет.  Не любит гнездится рядом с человеком.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Нельзя убивать эту птицу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убивший её навлекает на себя несчастье и беду.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Пение птиц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323528" y="638132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0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УРИНЭКВА - ВОРОНА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4464496" cy="525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932040" y="1412776"/>
            <a:ext cx="3995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Ворона в представлении ханты и манси является одним из воплощений богини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Калтащ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(лесная дева) которая отвечает за рождение детей,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уринэква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является покровительницей женщин и детей.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«ВОРЩИК»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1994934"/>
            <a:ext cx="856895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Это маленькая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птичка,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весной появляется одной из первых.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Ее прилет часто совпадает со вскрытием местных рек, поэтому в народе говорят что эта птица «раскалывает» лёд.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ее прилетом отмечают детский п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раздник – «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Ворщик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хотал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». Праздник отмечается на природе, с играми и соревнованиями.</a:t>
            </a:r>
          </a:p>
        </p:txBody>
      </p:sp>
      <p:pic>
        <p:nvPicPr>
          <p:cNvPr id="5" name="Пение птиц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323528" y="6381328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10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Ворщик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трясогузка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484784"/>
            <a:ext cx="745282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ение пти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9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 на русском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МАНСЫН ЭКВА</a:t>
            </a:r>
          </a:p>
          <a:p>
            <a:r>
              <a:rPr lang="ru-RU" sz="4000" dirty="0" smtClean="0"/>
              <a:t>ТАХТ </a:t>
            </a:r>
          </a:p>
          <a:p>
            <a:r>
              <a:rPr lang="ru-RU" sz="4000" dirty="0" smtClean="0"/>
              <a:t>ХОТАӇ</a:t>
            </a:r>
          </a:p>
          <a:p>
            <a:r>
              <a:rPr lang="ru-RU" sz="4000" dirty="0" smtClean="0"/>
              <a:t>УРИНЭКВА</a:t>
            </a:r>
          </a:p>
          <a:p>
            <a:r>
              <a:rPr lang="ru-RU" sz="4000" dirty="0" smtClean="0"/>
              <a:t>ВОРЩИК </a:t>
            </a:r>
            <a:endParaRPr lang="ru-RU" sz="4000" dirty="0"/>
          </a:p>
        </p:txBody>
      </p:sp>
      <p:pic>
        <p:nvPicPr>
          <p:cNvPr id="4" name="Пение пти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Предлагаю сделать птицу своими руками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lafoy.ru/photo_l/origami-iz-bumagi-dlya-nachinayushchih-foto-484-20081.jpg"/>
          <p:cNvPicPr>
            <a:picLocks noChangeAspect="1" noChangeArrowheads="1"/>
          </p:cNvPicPr>
          <p:nvPr/>
        </p:nvPicPr>
        <p:blipFill>
          <a:blip r:embed="rId3" cstate="print"/>
          <a:srcRect b="72752"/>
          <a:stretch>
            <a:fillRect/>
          </a:stretch>
        </p:blipFill>
        <p:spPr bwMode="auto">
          <a:xfrm>
            <a:off x="971600" y="2420888"/>
            <a:ext cx="7207375" cy="2592288"/>
          </a:xfrm>
          <a:prstGeom prst="rect">
            <a:avLst/>
          </a:prstGeom>
          <a:noFill/>
        </p:spPr>
      </p:pic>
      <p:pic>
        <p:nvPicPr>
          <p:cNvPr id="4" name="~PP1382.WAV">
            <a:hlinkClick r:id="" action="ppaction://media"/>
          </p:cNvPr>
          <p:cNvPicPr>
            <a:picLocks noRot="1" noChangeAspect="1"/>
          </p:cNvPicPr>
          <p:nvPr>
            <a:wavAudioFile r:embed="rId1" name="~PP1382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68952" cy="158417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Туи пора – весна,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время пробуждения природы.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ttps://4lapki.com/wp-content/uploads/2017/03/lazorevka-17-1.jpg"/>
          <p:cNvPicPr>
            <a:picLocks noChangeAspect="1" noChangeArrowheads="1"/>
          </p:cNvPicPr>
          <p:nvPr/>
        </p:nvPicPr>
        <p:blipFill>
          <a:blip r:embed="rId4" cstate="print"/>
          <a:srcRect l="15926" t="15926" r="18735"/>
          <a:stretch>
            <a:fillRect/>
          </a:stretch>
        </p:blipFill>
        <p:spPr bwMode="auto">
          <a:xfrm>
            <a:off x="179512" y="2132856"/>
            <a:ext cx="5751570" cy="436112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940152" y="2564904"/>
            <a:ext cx="3203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 раннего утра до вечера  слышен перезвон пернатых.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Пение птиц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59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afoy.ru/photo_l/origami-iz-bumagi-dlya-nachinayushchih-foto-484-2008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3547" r="31630" b="56572"/>
          <a:stretch>
            <a:fillRect/>
          </a:stretch>
        </p:blipFill>
        <p:spPr bwMode="auto">
          <a:xfrm>
            <a:off x="1043608" y="476672"/>
            <a:ext cx="7128792" cy="2736304"/>
          </a:xfrm>
          <a:prstGeom prst="rect">
            <a:avLst/>
          </a:prstGeom>
          <a:noFill/>
        </p:spPr>
      </p:pic>
      <p:pic>
        <p:nvPicPr>
          <p:cNvPr id="5" name="Picture 2" descr="https://lafoy.ru/photo_l/origami-iz-bumagi-dlya-nachinayushchih-foto-484-20081.jpg"/>
          <p:cNvPicPr>
            <a:picLocks noChangeAspect="1" noChangeArrowheads="1"/>
          </p:cNvPicPr>
          <p:nvPr/>
        </p:nvPicPr>
        <p:blipFill>
          <a:blip r:embed="rId3" cstate="print"/>
          <a:srcRect l="63536" t="23547" b="56572"/>
          <a:stretch>
            <a:fillRect/>
          </a:stretch>
        </p:blipFill>
        <p:spPr bwMode="auto">
          <a:xfrm>
            <a:off x="2411760" y="3501007"/>
            <a:ext cx="4104456" cy="2953931"/>
          </a:xfrm>
          <a:prstGeom prst="rect">
            <a:avLst/>
          </a:prstGeom>
          <a:noFill/>
        </p:spPr>
      </p:pic>
      <p:pic>
        <p:nvPicPr>
          <p:cNvPr id="7" name="Пение пти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028384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afoy.ru/photo_l/origami-iz-bumagi-dlya-nachinayushchih-foto-484-20081.jpg"/>
          <p:cNvPicPr>
            <a:picLocks noChangeAspect="1" noChangeArrowheads="1"/>
          </p:cNvPicPr>
          <p:nvPr/>
        </p:nvPicPr>
        <p:blipFill>
          <a:blip r:embed="rId3" cstate="print"/>
          <a:srcRect t="38239"/>
          <a:stretch>
            <a:fillRect/>
          </a:stretch>
        </p:blipFill>
        <p:spPr bwMode="auto">
          <a:xfrm>
            <a:off x="755576" y="188640"/>
            <a:ext cx="7980132" cy="6505774"/>
          </a:xfrm>
          <a:prstGeom prst="rect">
            <a:avLst/>
          </a:prstGeom>
          <a:noFill/>
        </p:spPr>
      </p:pic>
      <p:pic>
        <p:nvPicPr>
          <p:cNvPr id="6" name="Пение пти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44408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вариант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3429000"/>
            <a:ext cx="3754760" cy="28803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2770" name="Picture 2" descr="https://cf.ppt-online.org/files1/slide/d/dW8zf5nhkjl6ZPK7UbCcMFRx2qeiGAoEIwBrV1u0J/slide-11.jpg"/>
          <p:cNvPicPr>
            <a:picLocks noChangeAspect="1" noChangeArrowheads="1"/>
          </p:cNvPicPr>
          <p:nvPr/>
        </p:nvPicPr>
        <p:blipFill>
          <a:blip r:embed="rId3" cstate="print"/>
          <a:srcRect l="5046" t="20052" r="3511" b="3777"/>
          <a:stretch>
            <a:fillRect/>
          </a:stretch>
        </p:blipFill>
        <p:spPr bwMode="auto">
          <a:xfrm>
            <a:off x="395536" y="1340768"/>
            <a:ext cx="8424936" cy="5256584"/>
          </a:xfrm>
          <a:prstGeom prst="rect">
            <a:avLst/>
          </a:prstGeom>
          <a:noFill/>
        </p:spPr>
      </p:pic>
      <p:pic>
        <p:nvPicPr>
          <p:cNvPr id="5" name="~PP3691.WAV">
            <a:hlinkClick r:id="" action="ppaction://media"/>
          </p:cNvPr>
          <p:cNvPicPr>
            <a:picLocks noRot="1" noChangeAspect="1"/>
          </p:cNvPicPr>
          <p:nvPr>
            <a:wavAudioFile r:embed="rId1" name="~PP3691.WAV"/>
          </p:nvPr>
        </p:nvPicPr>
        <p:blipFill>
          <a:blip r:embed="rId4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900igr.net/up/datas/96760/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6" name="Пение птиц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403975" y="489585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ёмас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улум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363272" cy="4680520"/>
          </a:xfrm>
        </p:spPr>
        <p:txBody>
          <a:bodyPr>
            <a:normAutofit fontScale="77500" lnSpcReduction="20000"/>
          </a:bodyPr>
          <a:lstStyle/>
          <a:p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Для поделки можно использовать бумагу из ненужных журналов – получается разноцветная ажурная птица. Мастерите и отправляйте фото.</a:t>
            </a:r>
          </a:p>
          <a:p>
            <a:r>
              <a:rPr lang="en-US" sz="5700" dirty="0" smtClean="0">
                <a:latin typeface="Times New Roman" pitchFamily="18" charset="0"/>
                <a:cs typeface="Times New Roman" pitchFamily="18" charset="0"/>
                <a:hlinkClick r:id="rId3"/>
              </a:rPr>
              <a:t>norova74@mail.ru</a:t>
            </a:r>
            <a:r>
              <a:rPr lang="en-US" sz="57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или по </a:t>
            </a:r>
            <a:r>
              <a:rPr lang="ru-RU" sz="5700" dirty="0" err="1" smtClean="0">
                <a:latin typeface="Times New Roman" pitchFamily="18" charset="0"/>
                <a:cs typeface="Times New Roman" pitchFamily="18" charset="0"/>
              </a:rPr>
              <a:t>вайберу</a:t>
            </a:r>
            <a:r>
              <a:rPr lang="ru-RU" sz="5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Пение пти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Какая польза от птиц?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ds03.infourok.ru/uploads/ex/0c3d/0000e314-5381b1dd/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6" name="Пение птиц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16416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ds04.infourok.ru/uploads/ex/1293/00067b32-e4d912e5/1/im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6" name="Пение птиц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>
            <a:normAutofit/>
          </a:bodyPr>
          <a:lstStyle/>
          <a:p>
            <a:pPr algn="just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Каждый народ, по своему трепетно относиться к птицам. Не даром даже на гербе нашего города изображена белая птица – символизирующая чистоту, легкость, радость. Какая?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Пение пти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740352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881192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Герб г. Ханты-Мансийска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340768"/>
            <a:ext cx="432048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08104" y="1412776"/>
            <a:ext cx="3635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СТЕРХ –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 мансийском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тарыг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как переводится название птицы. 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Пение птиц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7956376" y="6237312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583268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Птицы, благодаря своему удивительному внешнему виду и повадкам, воспеты во множестве сказаний, мифов и легенд во всем мире. </a:t>
            </a:r>
          </a:p>
          <a:p>
            <a:pPr algn="just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 обско-угорских народов также есть группа птиц к которым особое отношение – их называют священные. </a:t>
            </a:r>
          </a:p>
          <a:p>
            <a:pPr algn="just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Почему? Давайте узнаем..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Пение птиц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6309320"/>
            <a:ext cx="304800" cy="304800"/>
          </a:xfrm>
          <a:prstGeom prst="rect">
            <a:avLst/>
          </a:prstGeom>
        </p:spPr>
      </p:pic>
      <p:pic>
        <p:nvPicPr>
          <p:cNvPr id="4" name="~PP2070.WAV">
            <a:hlinkClick r:id="" action="ppaction://media"/>
          </p:cNvPr>
          <p:cNvPicPr>
            <a:picLocks noRot="1" noChangeAspect="1"/>
          </p:cNvPicPr>
          <p:nvPr>
            <a:wavAudioFile r:embed="rId2" name="~PP2070.WAV"/>
          </p:nvPr>
        </p:nvPicPr>
        <p:blipFill>
          <a:blip r:embed="rId5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95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7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 isNarration="1">
              <p:cMediaNode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59832" y="332656"/>
            <a:ext cx="4655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ТАХТ </a:t>
            </a:r>
            <a:endParaRPr lang="ru-RU" sz="72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79512" y="1533563"/>
            <a:ext cx="874846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Об этой птице сложены  песни,  стихи,  легенды.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Эту птицу у народов ханты и манси  не очень любят, считается, что своим жалобным стонущим криком она навлекает несчастье и беду. Но  поклоняются ей, ведь по легенде  она создала землю.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с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мансийского</a:t>
            </a:r>
            <a:r>
              <a:rPr kumimoji="0" lang="ru-RU" sz="3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переводится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тахт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Пение птиц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323528" y="6381328"/>
            <a:ext cx="304800" cy="304800"/>
          </a:xfrm>
          <a:prstGeom prst="rect">
            <a:avLst/>
          </a:prstGeom>
        </p:spPr>
      </p:pic>
      <p:pic>
        <p:nvPicPr>
          <p:cNvPr id="8" name="~PP2899.WAV">
            <a:hlinkClick r:id="" action="ppaction://media"/>
          </p:cNvPr>
          <p:cNvPicPr>
            <a:picLocks noRot="1" noChangeAspect="1"/>
          </p:cNvPicPr>
          <p:nvPr>
            <a:wavAudioFile r:embed="rId3" name="~PP2899.WAV"/>
          </p:nvPr>
        </p:nvPicPr>
        <p:blipFill>
          <a:blip r:embed="rId6" cstate="print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 isNarration="1"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  <p:bldP spid="51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4788024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ТАХТ - ГАГАРА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564904"/>
            <a:ext cx="5628969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b="7638"/>
          <a:stretch>
            <a:fillRect/>
          </a:stretch>
        </p:blipFill>
        <p:spPr bwMode="auto">
          <a:xfrm>
            <a:off x="4499992" y="188640"/>
            <a:ext cx="441765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5.8|2.9|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5.8|0.8|0.8|0.9|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5|0.5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3|0.6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.1|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2|0.3|0.3"/>
</p:tagLst>
</file>

<file path=ppt/theme/theme1.xml><?xml version="1.0" encoding="utf-8"?>
<a:theme xmlns:a="http://schemas.openxmlformats.org/drawingml/2006/main" name="Техниче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547</TotalTime>
  <Words>433</Words>
  <Application>Microsoft Office PowerPoint</Application>
  <PresentationFormat>Экран (4:3)</PresentationFormat>
  <Paragraphs>47</Paragraphs>
  <Slides>24</Slides>
  <Notes>0</Notes>
  <HiddenSlides>0</HiddenSlides>
  <MMClips>23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  <vt:variant>
        <vt:lpstr>Произвольные показы</vt:lpstr>
      </vt:variant>
      <vt:variant>
        <vt:i4>1</vt:i4>
      </vt:variant>
    </vt:vector>
  </HeadingPairs>
  <TitlesOfParts>
    <vt:vector size="26" baseType="lpstr">
      <vt:lpstr>Техническая</vt:lpstr>
      <vt:lpstr>«Товлыӈ ӯйит»</vt:lpstr>
      <vt:lpstr>Туи пора – весна,  время пробуждения природы. </vt:lpstr>
      <vt:lpstr>Какая польза от птиц?</vt:lpstr>
      <vt:lpstr>Слайд 4</vt:lpstr>
      <vt:lpstr>Слайд 5</vt:lpstr>
      <vt:lpstr>Герб г. Ханты-Мансийска</vt:lpstr>
      <vt:lpstr>Слайд 7</vt:lpstr>
      <vt:lpstr>Слайд 8</vt:lpstr>
      <vt:lpstr>ТАХТ - ГАГАРА</vt:lpstr>
      <vt:lpstr>ХОТАӇ</vt:lpstr>
      <vt:lpstr>В жизни эти птицы очень верные, если погибает один из пары, то другой поднимается высоко в небо,  падает камнем на землю и  разбивается.   Это - …</vt:lpstr>
      <vt:lpstr>Слайд 12</vt:lpstr>
      <vt:lpstr>Глухарка – хранительница сна</vt:lpstr>
      <vt:lpstr>УРИНЭКВА </vt:lpstr>
      <vt:lpstr>УРИНЭКВА - ВОРОНА</vt:lpstr>
      <vt:lpstr>«ВОРЩИК»</vt:lpstr>
      <vt:lpstr>Ворщик - трясогузка</vt:lpstr>
      <vt:lpstr>Назови на русском </vt:lpstr>
      <vt:lpstr>Предлагаю сделать птицу своими руками </vt:lpstr>
      <vt:lpstr>Слайд 20</vt:lpstr>
      <vt:lpstr>Слайд 21</vt:lpstr>
      <vt:lpstr>2 вариант </vt:lpstr>
      <vt:lpstr>Слайд 23</vt:lpstr>
      <vt:lpstr>Ос ёмас улум!</vt:lpstr>
      <vt:lpstr>Произвольный показ 1</vt:lpstr>
    </vt:vector>
  </TitlesOfParts>
  <Company>Лылынг союм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«Товлыӈ ӯйит»</dc:title>
  <dc:creator>Ольга</dc:creator>
  <cp:lastModifiedBy>Норова</cp:lastModifiedBy>
  <cp:revision>64</cp:revision>
  <dcterms:created xsi:type="dcterms:W3CDTF">2012-05-20T09:12:08Z</dcterms:created>
  <dcterms:modified xsi:type="dcterms:W3CDTF">2020-04-15T05:57:36Z</dcterms:modified>
</cp:coreProperties>
</file>