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688" autoAdjust="0"/>
  </p:normalViewPr>
  <p:slideViewPr>
    <p:cSldViewPr snapToGrid="0">
      <p:cViewPr varScale="1">
        <p:scale>
          <a:sx n="75" d="100"/>
          <a:sy n="75" d="100"/>
        </p:scale>
        <p:origin x="94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4557E50-D60E-4789-BA7D-C4FA6FB9D86F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4AD1231-905F-4094-B930-AD01457D39EE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9898921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57E50-D60E-4789-BA7D-C4FA6FB9D86F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D1231-905F-4094-B930-AD01457D39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899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57E50-D60E-4789-BA7D-C4FA6FB9D86F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D1231-905F-4094-B930-AD01457D39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2476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57E50-D60E-4789-BA7D-C4FA6FB9D86F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D1231-905F-4094-B930-AD01457D39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0215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4557E50-D60E-4789-BA7D-C4FA6FB9D86F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4AD1231-905F-4094-B930-AD01457D39EE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8896231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57E50-D60E-4789-BA7D-C4FA6FB9D86F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D1231-905F-4094-B930-AD01457D39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9021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57E50-D60E-4789-BA7D-C4FA6FB9D86F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D1231-905F-4094-B930-AD01457D39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7478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57E50-D60E-4789-BA7D-C4FA6FB9D86F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D1231-905F-4094-B930-AD01457D39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83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57E50-D60E-4789-BA7D-C4FA6FB9D86F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D1231-905F-4094-B930-AD01457D39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4039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4557E50-D60E-4789-BA7D-C4FA6FB9D86F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4AD1231-905F-4094-B930-AD01457D39EE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39893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4557E50-D60E-4789-BA7D-C4FA6FB9D86F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4AD1231-905F-4094-B930-AD01457D39EE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41534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34557E50-D60E-4789-BA7D-C4FA6FB9D86F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D4AD1231-905F-4094-B930-AD01457D39EE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64678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  <p:sldLayoutId id="214748386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4AD663-040A-43DA-97F2-FEA94B9AFFC0}"/>
              </a:ext>
            </a:extLst>
          </p:cNvPr>
          <p:cNvSpPr txBox="1"/>
          <p:nvPr/>
        </p:nvSpPr>
        <p:spPr>
          <a:xfrm>
            <a:off x="3421931" y="235670"/>
            <a:ext cx="47596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i="1">
                <a:latin typeface="Bahnschrift Light" panose="020B0502040204020203" pitchFamily="34" charset="0"/>
              </a:rPr>
              <a:t>Брошь «Рябиновая гроздь»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D15E58-AB55-4CE5-9C24-14EB6423BE95}"/>
              </a:ext>
            </a:extLst>
          </p:cNvPr>
          <p:cNvSpPr txBox="1"/>
          <p:nvPr/>
        </p:nvSpPr>
        <p:spPr>
          <a:xfrm>
            <a:off x="1736809" y="617488"/>
            <a:ext cx="87183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0" i="1" dirty="0">
                <a:solidFill>
                  <a:schemeClr val="tx1">
                    <a:lumMod val="95000"/>
                  </a:schemeClr>
                </a:solidFill>
                <a:effectLst/>
                <a:latin typeface="Golos Text"/>
              </a:rPr>
              <a:t>Мастер класс по изготовлению броши «Рябинка» в технике сухое валяние</a:t>
            </a:r>
          </a:p>
          <a:p>
            <a:endParaRPr lang="ru-RU" sz="2000" i="1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2630C67-B218-4B0E-A1BD-9EFA67843EAD}"/>
              </a:ext>
            </a:extLst>
          </p:cNvPr>
          <p:cNvSpPr txBox="1"/>
          <p:nvPr/>
        </p:nvSpPr>
        <p:spPr>
          <a:xfrm>
            <a:off x="8493359" y="4901683"/>
            <a:ext cx="369864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defRPr/>
            </a:pPr>
            <a:r>
              <a:rPr lang="ru-RU" sz="1800" i="1" dirty="0"/>
              <a:t>Педагог </a:t>
            </a:r>
            <a:r>
              <a:rPr lang="ru-RU" sz="1800" i="1" dirty="0" err="1"/>
              <a:t>доп.образования</a:t>
            </a:r>
            <a:r>
              <a:rPr lang="ru-RU" sz="1800" i="1" dirty="0"/>
              <a:t> :</a:t>
            </a:r>
            <a:r>
              <a:rPr lang="ru-RU" sz="1800" i="1" dirty="0" err="1"/>
              <a:t>Гноевых</a:t>
            </a:r>
            <a:r>
              <a:rPr lang="ru-RU" sz="1800" i="1" dirty="0"/>
              <a:t>  </a:t>
            </a:r>
          </a:p>
          <a:p>
            <a:pPr algn="r">
              <a:defRPr/>
            </a:pPr>
            <a:r>
              <a:rPr lang="ru-RU" sz="1800" i="1" dirty="0"/>
              <a:t>Наталья Васильевна</a:t>
            </a:r>
          </a:p>
          <a:p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F9ECC8E-A445-403C-8316-5B21F29F3B41}"/>
              </a:ext>
            </a:extLst>
          </p:cNvPr>
          <p:cNvSpPr txBox="1"/>
          <p:nvPr/>
        </p:nvSpPr>
        <p:spPr>
          <a:xfrm>
            <a:off x="4766436" y="5825013"/>
            <a:ext cx="40428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err="1"/>
              <a:t>г.Ханты-Мансийск</a:t>
            </a:r>
            <a:r>
              <a:rPr lang="ru-RU" sz="2400" dirty="0"/>
              <a:t>, 2025 г.</a:t>
            </a:r>
          </a:p>
          <a:p>
            <a:endParaRPr lang="ru-RU" sz="2400" dirty="0"/>
          </a:p>
        </p:txBody>
      </p:sp>
      <p:sp>
        <p:nvSpPr>
          <p:cNvPr id="11" name="AutoShape 2">
            <a:extLst>
              <a:ext uri="{FF2B5EF4-FFF2-40B4-BE49-F238E27FC236}">
                <a16:creationId xmlns:a16="http://schemas.microsoft.com/office/drawing/2014/main" id="{AC058F4C-68AC-45C6-8DE7-09DC1AC7711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91049" y="1957388"/>
            <a:ext cx="3735827" cy="294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361E745C-7479-4A64-84E5-1C65AF0B728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931" r="13084" b="10471"/>
          <a:stretch/>
        </p:blipFill>
        <p:spPr>
          <a:xfrm>
            <a:off x="2019518" y="1172182"/>
            <a:ext cx="5967496" cy="4086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115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6B32264-2285-4A7C-A7D3-7C8382885766}"/>
              </a:ext>
            </a:extLst>
          </p:cNvPr>
          <p:cNvSpPr txBox="1"/>
          <p:nvPr/>
        </p:nvSpPr>
        <p:spPr>
          <a:xfrm>
            <a:off x="4549302" y="1565830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C23001E-3DB6-4E69-A9E8-592B3022561B}"/>
              </a:ext>
            </a:extLst>
          </p:cNvPr>
          <p:cNvSpPr txBox="1"/>
          <p:nvPr/>
        </p:nvSpPr>
        <p:spPr>
          <a:xfrm>
            <a:off x="4406629" y="155243"/>
            <a:ext cx="4542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/>
              <a:t>Для работы нам понадобится</a:t>
            </a:r>
            <a:r>
              <a:rPr lang="en-US" sz="2400" b="1" i="1" dirty="0"/>
              <a:t>:</a:t>
            </a:r>
            <a:endParaRPr lang="ru-RU" sz="2400" b="1" i="1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9752A7C1-DFCE-4F91-9621-10541BF371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302" y="3281850"/>
            <a:ext cx="4730886" cy="3166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4AA08F5-791B-439F-A62D-37CE3D163402}"/>
              </a:ext>
            </a:extLst>
          </p:cNvPr>
          <p:cNvSpPr txBox="1"/>
          <p:nvPr/>
        </p:nvSpPr>
        <p:spPr>
          <a:xfrm>
            <a:off x="8291445" y="2817510"/>
            <a:ext cx="20216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Эскиз листьев</a:t>
            </a:r>
            <a:r>
              <a:rPr lang="en-US" sz="2000" dirty="0"/>
              <a:t>:</a:t>
            </a:r>
            <a:endParaRPr lang="ru-RU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F7FC5BA-22A5-4BCF-8236-E117778362A2}"/>
              </a:ext>
            </a:extLst>
          </p:cNvPr>
          <p:cNvSpPr txBox="1"/>
          <p:nvPr/>
        </p:nvSpPr>
        <p:spPr>
          <a:xfrm>
            <a:off x="1013851" y="1081248"/>
            <a:ext cx="6877908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Трафарет одного листочка из бумаги</a:t>
            </a:r>
          </a:p>
          <a:p>
            <a:r>
              <a:rPr lang="ru-RU" dirty="0"/>
              <a:t>Шерсть для валяния, разных цветов: несколько видов зелёной (для</a:t>
            </a:r>
          </a:p>
          <a:p>
            <a:r>
              <a:rPr lang="ru-RU" dirty="0" err="1"/>
              <a:t>предавания</a:t>
            </a:r>
            <a:r>
              <a:rPr lang="ru-RU" dirty="0"/>
              <a:t> оттенков листьям), оранжевая с жёлтой для ягод, </a:t>
            </a:r>
          </a:p>
          <a:p>
            <a:r>
              <a:rPr lang="ru-RU" dirty="0"/>
              <a:t>коричневая для прожилок листьев и стебелька</a:t>
            </a:r>
          </a:p>
          <a:p>
            <a:r>
              <a:rPr lang="ru-RU" dirty="0"/>
              <a:t>Иглы для валяния</a:t>
            </a:r>
          </a:p>
          <a:p>
            <a:r>
              <a:rPr lang="ru-RU" dirty="0"/>
              <a:t>Подложка для валяния</a:t>
            </a:r>
          </a:p>
          <a:p>
            <a:r>
              <a:rPr lang="ru-RU" dirty="0"/>
              <a:t>Ножницы</a:t>
            </a:r>
          </a:p>
          <a:p>
            <a:r>
              <a:rPr lang="ru-RU" dirty="0"/>
              <a:t>Игла, коричневые нитки</a:t>
            </a:r>
          </a:p>
          <a:p>
            <a:r>
              <a:rPr lang="ru-RU" dirty="0"/>
              <a:t>Проволока флористическая коричневого цвета</a:t>
            </a:r>
          </a:p>
          <a:p>
            <a:r>
              <a:rPr lang="ru-RU" dirty="0"/>
              <a:t> Хорошее настроение</a:t>
            </a:r>
          </a:p>
        </p:txBody>
      </p:sp>
    </p:spTree>
    <p:extLst>
      <p:ext uri="{BB962C8B-B14F-4D97-AF65-F5344CB8AC3E}">
        <p14:creationId xmlns:p14="http://schemas.microsoft.com/office/powerpoint/2010/main" val="952518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06A6D30-4735-4313-90D0-D698BF92F619}"/>
              </a:ext>
            </a:extLst>
          </p:cNvPr>
          <p:cNvSpPr txBox="1"/>
          <p:nvPr/>
        </p:nvSpPr>
        <p:spPr>
          <a:xfrm>
            <a:off x="5204298" y="0"/>
            <a:ext cx="22926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/>
              <a:t>Ход работы: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C4A5A42-A161-4685-A2A4-18B847C958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5676" y="1542393"/>
            <a:ext cx="3334813" cy="267462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54ADA9F-ACBB-49DF-9646-FDE7DCC7BE40}"/>
              </a:ext>
            </a:extLst>
          </p:cNvPr>
          <p:cNvSpPr txBox="1"/>
          <p:nvPr/>
        </p:nvSpPr>
        <p:spPr>
          <a:xfrm>
            <a:off x="851154" y="661161"/>
            <a:ext cx="103340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ru-RU" i="1" dirty="0"/>
              <a:t>Из шаблона листьев вырезаем шаблон для одного листочка, берем шерсть зелёного цвета и иглой</a:t>
            </a:r>
          </a:p>
          <a:p>
            <a:r>
              <a:rPr lang="ru-RU" i="1" dirty="0"/>
              <a:t>Начинаем формировать листочек.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7CAF2835-94F4-43B1-B50D-2FFB6D455B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6325" y="1504280"/>
            <a:ext cx="3419273" cy="2674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>
            <a:extLst>
              <a:ext uri="{FF2B5EF4-FFF2-40B4-BE49-F238E27FC236}">
                <a16:creationId xmlns:a16="http://schemas.microsoft.com/office/drawing/2014/main" id="{77822F4B-0996-473E-9C95-BA7B6E5507A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03"/>
          <a:stretch/>
        </p:blipFill>
        <p:spPr bwMode="auto">
          <a:xfrm>
            <a:off x="4175676" y="4217655"/>
            <a:ext cx="3334813" cy="2674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>
            <a:extLst>
              <a:ext uri="{FF2B5EF4-FFF2-40B4-BE49-F238E27FC236}">
                <a16:creationId xmlns:a16="http://schemas.microsoft.com/office/drawing/2014/main" id="{BCFA752D-9822-425D-AC7E-6D715979B2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6325" y="4217019"/>
            <a:ext cx="3419273" cy="2636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881CC60-9B9E-4CBE-B9D3-1F226DA47020}"/>
              </a:ext>
            </a:extLst>
          </p:cNvPr>
          <p:cNvSpPr txBox="1"/>
          <p:nvPr/>
        </p:nvSpPr>
        <p:spPr>
          <a:xfrm>
            <a:off x="3811701" y="1599642"/>
            <a:ext cx="4406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/>
              <a:t>1.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3BB2AF6-5104-44C0-BA15-196F896EE832}"/>
              </a:ext>
            </a:extLst>
          </p:cNvPr>
          <p:cNvSpPr txBox="1"/>
          <p:nvPr/>
        </p:nvSpPr>
        <p:spPr>
          <a:xfrm>
            <a:off x="7618526" y="1504280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/>
              <a:t>2.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1FFA107-0C6D-46D9-9B08-9EA316A4EFEC}"/>
              </a:ext>
            </a:extLst>
          </p:cNvPr>
          <p:cNvSpPr txBox="1"/>
          <p:nvPr/>
        </p:nvSpPr>
        <p:spPr>
          <a:xfrm>
            <a:off x="3811701" y="4335029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/>
              <a:t>3.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BC227E3-CFB9-448C-A77C-E6DDBD8D5489}"/>
              </a:ext>
            </a:extLst>
          </p:cNvPr>
          <p:cNvSpPr txBox="1"/>
          <p:nvPr/>
        </p:nvSpPr>
        <p:spPr>
          <a:xfrm>
            <a:off x="7653089" y="4293405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/>
              <a:t>4.</a:t>
            </a:r>
          </a:p>
        </p:txBody>
      </p:sp>
    </p:spTree>
    <p:extLst>
      <p:ext uri="{BB962C8B-B14F-4D97-AF65-F5344CB8AC3E}">
        <p14:creationId xmlns:p14="http://schemas.microsoft.com/office/powerpoint/2010/main" val="531599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693448F-3E93-4A5F-8AC9-E553F6BFC294}"/>
              </a:ext>
            </a:extLst>
          </p:cNvPr>
          <p:cNvSpPr txBox="1"/>
          <p:nvPr/>
        </p:nvSpPr>
        <p:spPr>
          <a:xfrm>
            <a:off x="875490" y="155642"/>
            <a:ext cx="11303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2. Берем проволоку, смачиваем немного мыльным раствором шерсть коричневого </a:t>
            </a:r>
          </a:p>
          <a:p>
            <a:r>
              <a:rPr lang="ru-RU" sz="2000" dirty="0"/>
              <a:t>цвета.</a:t>
            </a: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34278313-575B-4749-AEC3-D5E3DC5FAA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7992" y="611327"/>
            <a:ext cx="3628518" cy="2730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81BC191-8DF8-49AF-9375-A551AAF4D4DB}"/>
              </a:ext>
            </a:extLst>
          </p:cNvPr>
          <p:cNvSpPr txBox="1"/>
          <p:nvPr/>
        </p:nvSpPr>
        <p:spPr>
          <a:xfrm>
            <a:off x="7245242" y="611327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/>
              <a:t>5.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25AF31-2499-4A5D-8085-35D02FCB7D7F}"/>
              </a:ext>
            </a:extLst>
          </p:cNvPr>
          <p:cNvSpPr txBox="1"/>
          <p:nvPr/>
        </p:nvSpPr>
        <p:spPr>
          <a:xfrm>
            <a:off x="875490" y="3429000"/>
            <a:ext cx="109741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3. Делаем петельки из проволоки и приметываем коричневыми нитками к листикам с обеих сторон или по </a:t>
            </a:r>
          </a:p>
          <a:p>
            <a:r>
              <a:rPr lang="ru-RU" dirty="0"/>
              <a:t>очереди. Накладываем шаблон из бумаги, шерсть для валяния и продолжаем формировать листок.</a:t>
            </a:r>
          </a:p>
        </p:txBody>
      </p:sp>
      <p:pic>
        <p:nvPicPr>
          <p:cNvPr id="4100" name="Picture 4">
            <a:extLst>
              <a:ext uri="{FF2B5EF4-FFF2-40B4-BE49-F238E27FC236}">
                <a16:creationId xmlns:a16="http://schemas.microsoft.com/office/drawing/2014/main" id="{438CF2CB-ED81-4A51-818F-B3137E4A73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310" y="4162880"/>
            <a:ext cx="3247315" cy="2539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>
            <a:extLst>
              <a:ext uri="{FF2B5EF4-FFF2-40B4-BE49-F238E27FC236}">
                <a16:creationId xmlns:a16="http://schemas.microsoft.com/office/drawing/2014/main" id="{57530B8C-5F6E-4031-B9E3-91660FCFE9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3829" y="4162880"/>
            <a:ext cx="3132307" cy="2539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>
            <a:extLst>
              <a:ext uri="{FF2B5EF4-FFF2-40B4-BE49-F238E27FC236}">
                <a16:creationId xmlns:a16="http://schemas.microsoft.com/office/drawing/2014/main" id="{85B4458A-8248-4872-8874-7CE22202EB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0340" y="4162880"/>
            <a:ext cx="3132307" cy="2541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6369EBA-BA4F-407D-B8D3-66769AE589F9}"/>
              </a:ext>
            </a:extLst>
          </p:cNvPr>
          <p:cNvSpPr txBox="1"/>
          <p:nvPr/>
        </p:nvSpPr>
        <p:spPr>
          <a:xfrm>
            <a:off x="669649" y="4162880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/>
              <a:t>6.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FE66554-92FD-4FF6-A1C8-5ACE63B7F264}"/>
              </a:ext>
            </a:extLst>
          </p:cNvPr>
          <p:cNvSpPr txBox="1"/>
          <p:nvPr/>
        </p:nvSpPr>
        <p:spPr>
          <a:xfrm>
            <a:off x="4506854" y="4162880"/>
            <a:ext cx="4089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/>
              <a:t>7.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DA8616-BD8A-4676-ABD8-71CE39C804CA}"/>
              </a:ext>
            </a:extLst>
          </p:cNvPr>
          <p:cNvSpPr txBox="1"/>
          <p:nvPr/>
        </p:nvSpPr>
        <p:spPr>
          <a:xfrm>
            <a:off x="8230460" y="4162880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/>
              <a:t>8.</a:t>
            </a:r>
          </a:p>
        </p:txBody>
      </p:sp>
    </p:spTree>
    <p:extLst>
      <p:ext uri="{BB962C8B-B14F-4D97-AF65-F5344CB8AC3E}">
        <p14:creationId xmlns:p14="http://schemas.microsoft.com/office/powerpoint/2010/main" val="9279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>
            <a:extLst>
              <a:ext uri="{FF2B5EF4-FFF2-40B4-BE49-F238E27FC236}">
                <a16:creationId xmlns:a16="http://schemas.microsoft.com/office/drawing/2014/main" id="{409630FC-6E3B-477A-BEB9-B1B5511297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7732" y="224643"/>
            <a:ext cx="3129773" cy="2584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>
            <a:extLst>
              <a:ext uri="{FF2B5EF4-FFF2-40B4-BE49-F238E27FC236}">
                <a16:creationId xmlns:a16="http://schemas.microsoft.com/office/drawing/2014/main" id="{D28A35F3-7A4C-4C75-B194-6C367F842D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2852" y="3548604"/>
            <a:ext cx="3129773" cy="2584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>
            <a:extLst>
              <a:ext uri="{FF2B5EF4-FFF2-40B4-BE49-F238E27FC236}">
                <a16:creationId xmlns:a16="http://schemas.microsoft.com/office/drawing/2014/main" id="{3471837F-9C8B-4161-9ADA-284EC7C5DD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7731" y="3548604"/>
            <a:ext cx="3129773" cy="2584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E8F94CA-C243-408D-8788-D2A47A9AF8D9}"/>
              </a:ext>
            </a:extLst>
          </p:cNvPr>
          <p:cNvSpPr txBox="1"/>
          <p:nvPr/>
        </p:nvSpPr>
        <p:spPr>
          <a:xfrm>
            <a:off x="6874983" y="151367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/>
              <a:t>9.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8A54E3-1A18-4A12-89DC-F2CC49D7B504}"/>
              </a:ext>
            </a:extLst>
          </p:cNvPr>
          <p:cNvSpPr txBox="1"/>
          <p:nvPr/>
        </p:nvSpPr>
        <p:spPr>
          <a:xfrm>
            <a:off x="825325" y="2882337"/>
            <a:ext cx="88744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/>
              <a:t>4. Берём иглу и продолжаем формировать листик рябины правильной формы.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AA0B8B-133C-4520-AE8C-0F8081E5DFFD}"/>
              </a:ext>
            </a:extLst>
          </p:cNvPr>
          <p:cNvSpPr txBox="1"/>
          <p:nvPr/>
        </p:nvSpPr>
        <p:spPr>
          <a:xfrm>
            <a:off x="2061142" y="3548604"/>
            <a:ext cx="6139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/>
              <a:t>10.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3CA96C6-686B-40D3-A9CF-0C5125AB7636}"/>
              </a:ext>
            </a:extLst>
          </p:cNvPr>
          <p:cNvSpPr txBox="1"/>
          <p:nvPr/>
        </p:nvSpPr>
        <p:spPr>
          <a:xfrm>
            <a:off x="6788261" y="3521656"/>
            <a:ext cx="6161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/>
              <a:t>11.</a:t>
            </a:r>
          </a:p>
        </p:txBody>
      </p:sp>
    </p:spTree>
    <p:extLst>
      <p:ext uri="{BB962C8B-B14F-4D97-AF65-F5344CB8AC3E}">
        <p14:creationId xmlns:p14="http://schemas.microsoft.com/office/powerpoint/2010/main" val="1763073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CE41160-7125-47F8-B5D5-86E310C46358}"/>
              </a:ext>
            </a:extLst>
          </p:cNvPr>
          <p:cNvSpPr txBox="1"/>
          <p:nvPr/>
        </p:nvSpPr>
        <p:spPr>
          <a:xfrm>
            <a:off x="856104" y="282101"/>
            <a:ext cx="104797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/>
              <a:t>5. Лишние волосинки аккуратно срезаем у листиков. Первая заготовка пары листьев готова.</a:t>
            </a:r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B7801424-492B-4B45-A613-A402CEC97E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5130" y="943381"/>
            <a:ext cx="3322300" cy="2485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9594751-2FA1-4194-A20F-D29C3E4B6044}"/>
              </a:ext>
            </a:extLst>
          </p:cNvPr>
          <p:cNvSpPr txBox="1"/>
          <p:nvPr/>
        </p:nvSpPr>
        <p:spPr>
          <a:xfrm>
            <a:off x="6861241" y="943381"/>
            <a:ext cx="6238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/>
              <a:t>12.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F8EDA9A-347A-406B-A5A7-4E59417B8970}"/>
              </a:ext>
            </a:extLst>
          </p:cNvPr>
          <p:cNvSpPr txBox="1"/>
          <p:nvPr/>
        </p:nvSpPr>
        <p:spPr>
          <a:xfrm>
            <a:off x="856104" y="3690170"/>
            <a:ext cx="109407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6. Аналогично выполняем ещё 4 пары листочков. Берем флористическую проволоку 15 см (лишнюю длину </a:t>
            </a:r>
          </a:p>
          <a:p>
            <a:r>
              <a:rPr lang="ru-RU" dirty="0"/>
              <a:t>потом по желанию отрежем), повторяем процедуру формирования для центрального листочка.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FB69A6-F0FA-4E8B-B522-7949AA5B8C7C}"/>
              </a:ext>
            </a:extLst>
          </p:cNvPr>
          <p:cNvSpPr txBox="1"/>
          <p:nvPr/>
        </p:nvSpPr>
        <p:spPr>
          <a:xfrm>
            <a:off x="856104" y="4386896"/>
            <a:ext cx="11016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7. Берём заготовки листьев со стебельком и по очереди закрепляем (накручиваем) на центральный стебель.</a:t>
            </a:r>
          </a:p>
        </p:txBody>
      </p:sp>
      <p:pic>
        <p:nvPicPr>
          <p:cNvPr id="6148" name="Picture 4">
            <a:extLst>
              <a:ext uri="{FF2B5EF4-FFF2-40B4-BE49-F238E27FC236}">
                <a16:creationId xmlns:a16="http://schemas.microsoft.com/office/drawing/2014/main" id="{97D06A60-B133-4CBC-8C42-4828BAB39B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428970" y="4364570"/>
            <a:ext cx="1936406" cy="2820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6A3E684-D711-448C-B693-4426A6D39CCF}"/>
              </a:ext>
            </a:extLst>
          </p:cNvPr>
          <p:cNvSpPr txBox="1"/>
          <p:nvPr/>
        </p:nvSpPr>
        <p:spPr>
          <a:xfrm>
            <a:off x="7365720" y="4756228"/>
            <a:ext cx="6211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/>
              <a:t>13.</a:t>
            </a:r>
          </a:p>
        </p:txBody>
      </p:sp>
    </p:spTree>
    <p:extLst>
      <p:ext uri="{BB962C8B-B14F-4D97-AF65-F5344CB8AC3E}">
        <p14:creationId xmlns:p14="http://schemas.microsoft.com/office/powerpoint/2010/main" val="29136528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E96EF28-015D-4D2D-9831-B8C8930B8074}"/>
              </a:ext>
            </a:extLst>
          </p:cNvPr>
          <p:cNvSpPr txBox="1"/>
          <p:nvPr/>
        </p:nvSpPr>
        <p:spPr>
          <a:xfrm>
            <a:off x="826480" y="145917"/>
            <a:ext cx="105390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8. Берем шерсть оранжевого цвета (или красного по желанию) и с помощью иглы формируем сначала </a:t>
            </a:r>
          </a:p>
          <a:p>
            <a:r>
              <a:rPr lang="ru-RU" dirty="0"/>
              <a:t>Цилиндрик, а затем шарик первой ягодки. Поправляем неровности иглой, делаем углубление для </a:t>
            </a:r>
          </a:p>
          <a:p>
            <a:r>
              <a:rPr lang="ru-RU" dirty="0"/>
              <a:t>тычинки и стебелька.</a:t>
            </a:r>
          </a:p>
        </p:txBody>
      </p:sp>
      <p:pic>
        <p:nvPicPr>
          <p:cNvPr id="7170" name="Picture 2">
            <a:extLst>
              <a:ext uri="{FF2B5EF4-FFF2-40B4-BE49-F238E27FC236}">
                <a16:creationId xmlns:a16="http://schemas.microsoft.com/office/drawing/2014/main" id="{066BCB13-9283-4BBC-8F78-DD8C75CAE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7971" y="1169954"/>
            <a:ext cx="3045467" cy="2604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>
            <a:extLst>
              <a:ext uri="{FF2B5EF4-FFF2-40B4-BE49-F238E27FC236}">
                <a16:creationId xmlns:a16="http://schemas.microsoft.com/office/drawing/2014/main" id="{04A4182E-1D5A-4A50-96F8-3AE8F0FA7A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3937" y="1169954"/>
            <a:ext cx="3045467" cy="2604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>
            <a:extLst>
              <a:ext uri="{FF2B5EF4-FFF2-40B4-BE49-F238E27FC236}">
                <a16:creationId xmlns:a16="http://schemas.microsoft.com/office/drawing/2014/main" id="{8F1896D5-869E-4813-8B1E-9DC4FDAE7E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9903" y="1169954"/>
            <a:ext cx="3045467" cy="2604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>
            <a:extLst>
              <a:ext uri="{FF2B5EF4-FFF2-40B4-BE49-F238E27FC236}">
                <a16:creationId xmlns:a16="http://schemas.microsoft.com/office/drawing/2014/main" id="{19E2940C-79A2-4C31-B13C-76588FF176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7970" y="4107705"/>
            <a:ext cx="3045467" cy="2604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5B24A40-C67E-4327-862A-E3A0E31FDA44}"/>
              </a:ext>
            </a:extLst>
          </p:cNvPr>
          <p:cNvSpPr txBox="1"/>
          <p:nvPr/>
        </p:nvSpPr>
        <p:spPr>
          <a:xfrm>
            <a:off x="596630" y="1169954"/>
            <a:ext cx="6139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/>
              <a:t>14.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2B5D51-F76A-4634-8277-3601D6C8E4E7}"/>
              </a:ext>
            </a:extLst>
          </p:cNvPr>
          <p:cNvSpPr txBox="1"/>
          <p:nvPr/>
        </p:nvSpPr>
        <p:spPr>
          <a:xfrm>
            <a:off x="4299625" y="1169953"/>
            <a:ext cx="6195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/>
              <a:t>15.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F0A195-1742-44B4-B442-DC11D45B3BF3}"/>
              </a:ext>
            </a:extLst>
          </p:cNvPr>
          <p:cNvSpPr txBox="1"/>
          <p:nvPr/>
        </p:nvSpPr>
        <p:spPr>
          <a:xfrm>
            <a:off x="7938967" y="1169953"/>
            <a:ext cx="6109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/>
              <a:t>16.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1F7832-1900-49B2-9A18-4350ACD796D8}"/>
              </a:ext>
            </a:extLst>
          </p:cNvPr>
          <p:cNvSpPr txBox="1"/>
          <p:nvPr/>
        </p:nvSpPr>
        <p:spPr>
          <a:xfrm>
            <a:off x="641643" y="4038454"/>
            <a:ext cx="5689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/>
              <a:t>17.</a:t>
            </a:r>
          </a:p>
        </p:txBody>
      </p:sp>
    </p:spTree>
    <p:extLst>
      <p:ext uri="{BB962C8B-B14F-4D97-AF65-F5344CB8AC3E}">
        <p14:creationId xmlns:p14="http://schemas.microsoft.com/office/powerpoint/2010/main" val="2962377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AD07B251-5D53-48BC-BD20-5A8348BDB44C}"/>
              </a:ext>
            </a:extLst>
          </p:cNvPr>
          <p:cNvSpPr txBox="1"/>
          <p:nvPr/>
        </p:nvSpPr>
        <p:spPr>
          <a:xfrm>
            <a:off x="885216" y="165369"/>
            <a:ext cx="107739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9. Из флористической проволоки формируем стебельки для каждой ягодки. С помощью плоскогубцев или </a:t>
            </a:r>
          </a:p>
          <a:p>
            <a:r>
              <a:rPr lang="ru-RU" dirty="0"/>
              <a:t>пинцета на конце каждого стебелька делаем петельку, вставляем в ягодку, приклеиваем на клей.</a:t>
            </a:r>
          </a:p>
        </p:txBody>
      </p:sp>
      <p:sp>
        <p:nvSpPr>
          <p:cNvPr id="12" name="AutoShape 2">
            <a:extLst>
              <a:ext uri="{FF2B5EF4-FFF2-40B4-BE49-F238E27FC236}">
                <a16:creationId xmlns:a16="http://schemas.microsoft.com/office/drawing/2014/main" id="{42FB8E78-CB39-4FD6-BEF6-A112999CAE3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121207" y="2357437"/>
            <a:ext cx="2552700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" name="AutoShape 4">
            <a:extLst>
              <a:ext uri="{FF2B5EF4-FFF2-40B4-BE49-F238E27FC236}">
                <a16:creationId xmlns:a16="http://schemas.microsoft.com/office/drawing/2014/main" id="{A2751B72-29E0-449B-9351-0B2C2227052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19250" y="992222"/>
            <a:ext cx="3088938" cy="2276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FEFF5222-995A-41EC-B6C6-B2DEFA17D3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9995" y="948447"/>
            <a:ext cx="3178311" cy="2363820"/>
          </a:xfrm>
          <a:prstGeom prst="rect">
            <a:avLst/>
          </a:prstGeom>
        </p:spPr>
      </p:pic>
      <p:sp>
        <p:nvSpPr>
          <p:cNvPr id="16" name="AutoShape 6">
            <a:extLst>
              <a:ext uri="{FF2B5EF4-FFF2-40B4-BE49-F238E27FC236}">
                <a16:creationId xmlns:a16="http://schemas.microsoft.com/office/drawing/2014/main" id="{D1E866BA-93E3-4F3B-80CE-07115D9BD39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714875" y="2357438"/>
            <a:ext cx="2762250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E420064E-9BD6-447A-94B2-3B268545A0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7557" y="973527"/>
            <a:ext cx="3178310" cy="2313660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E4EE0ED8-1FAC-4889-B584-EA0064AF555A}"/>
              </a:ext>
            </a:extLst>
          </p:cNvPr>
          <p:cNvSpPr txBox="1"/>
          <p:nvPr/>
        </p:nvSpPr>
        <p:spPr>
          <a:xfrm>
            <a:off x="1612563" y="892071"/>
            <a:ext cx="6217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/>
              <a:t>18.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6ECC414-52AE-46AE-B928-9A527F6F90B8}"/>
              </a:ext>
            </a:extLst>
          </p:cNvPr>
          <p:cNvSpPr txBox="1"/>
          <p:nvPr/>
        </p:nvSpPr>
        <p:spPr>
          <a:xfrm>
            <a:off x="5881443" y="948447"/>
            <a:ext cx="781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19.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00F3243-71DB-417B-A452-980918D0F0DD}"/>
              </a:ext>
            </a:extLst>
          </p:cNvPr>
          <p:cNvSpPr txBox="1"/>
          <p:nvPr/>
        </p:nvSpPr>
        <p:spPr>
          <a:xfrm>
            <a:off x="885216" y="3545734"/>
            <a:ext cx="107739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10. Соединяем листик рябины с ягодками. Хвостики от ягод для аккуратности работы разворачиваем в петельку. Пришиваем с обратной стороны основу для броши.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5B55B6A-7DA0-4299-AFAD-4CDF1D90BBE9}"/>
              </a:ext>
            </a:extLst>
          </p:cNvPr>
          <p:cNvSpPr txBox="1"/>
          <p:nvPr/>
        </p:nvSpPr>
        <p:spPr>
          <a:xfrm>
            <a:off x="5560020" y="4100337"/>
            <a:ext cx="8375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/>
              <a:t>Итог:</a:t>
            </a:r>
          </a:p>
        </p:txBody>
      </p:sp>
      <p:sp>
        <p:nvSpPr>
          <p:cNvPr id="23" name="AutoShape 8">
            <a:extLst>
              <a:ext uri="{FF2B5EF4-FFF2-40B4-BE49-F238E27FC236}">
                <a16:creationId xmlns:a16="http://schemas.microsoft.com/office/drawing/2014/main" id="{AEDEBA50-AA04-4D58-AA50-71FC57E2669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519488" y="1776413"/>
            <a:ext cx="5153025" cy="3305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C2A672B0-9256-4509-B2D8-CBB08065C71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6648" y="4562002"/>
            <a:ext cx="4489590" cy="2295998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60A76F43-FECA-48BA-AD57-C7E7DBAB8477}"/>
              </a:ext>
            </a:extLst>
          </p:cNvPr>
          <p:cNvSpPr txBox="1"/>
          <p:nvPr/>
        </p:nvSpPr>
        <p:spPr>
          <a:xfrm>
            <a:off x="3090373" y="4551355"/>
            <a:ext cx="6238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/>
              <a:t>20.</a:t>
            </a:r>
          </a:p>
        </p:txBody>
      </p:sp>
    </p:spTree>
    <p:extLst>
      <p:ext uri="{BB962C8B-B14F-4D97-AF65-F5344CB8AC3E}">
        <p14:creationId xmlns:p14="http://schemas.microsoft.com/office/powerpoint/2010/main" val="3683341826"/>
      </p:ext>
    </p:extLst>
  </p:cSld>
  <p:clrMapOvr>
    <a:masterClrMapping/>
  </p:clrMapOvr>
</p:sld>
</file>

<file path=ppt/theme/theme1.xml><?xml version="1.0" encoding="utf-8"?>
<a:theme xmlns:a="http://schemas.openxmlformats.org/drawingml/2006/main" name="Уголки">
  <a:themeElements>
    <a:clrScheme name="Уголки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Уголки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Уголки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Уголки</Template>
  <TotalTime>112</TotalTime>
  <Words>368</Words>
  <Application>Microsoft Office PowerPoint</Application>
  <PresentationFormat>Широкоэкранный</PresentationFormat>
  <Paragraphs>56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Bahnschrift Light</vt:lpstr>
      <vt:lpstr>Franklin Gothic Book</vt:lpstr>
      <vt:lpstr>Golos Text</vt:lpstr>
      <vt:lpstr>Уголки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</cp:revision>
  <dcterms:created xsi:type="dcterms:W3CDTF">2025-11-28T22:15:45Z</dcterms:created>
  <dcterms:modified xsi:type="dcterms:W3CDTF">2025-11-29T00:08:11Z</dcterms:modified>
</cp:coreProperties>
</file>