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05" r:id="rId5"/>
    <p:sldId id="296" r:id="rId6"/>
    <p:sldId id="318" r:id="rId7"/>
    <p:sldId id="306" r:id="rId8"/>
    <p:sldId id="259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14" r:id="rId17"/>
    <p:sldId id="310" r:id="rId18"/>
    <p:sldId id="307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16" r:id="rId28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115" d="100"/>
          <a:sy n="115" d="100"/>
        </p:scale>
        <p:origin x="432" y="138"/>
      </p:cViewPr>
      <p:guideLst>
        <p:guide orient="horz" pos="3385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D874E27E-5D1F-488F-8842-2EE4665658AB}" type="datetime1">
              <a:rPr lang="ru-RU" smtClean="0"/>
              <a:t>07.12.2022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B1CC0895-195D-42AE-A25E-8485D1B75B8A}" type="datetime1">
              <a:rPr lang="ru-RU" noProof="0" smtClean="0"/>
              <a:pPr/>
              <a:t>07.12.2022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0775476F-A808-1F46-A368-07984F6DA22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0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15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87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91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00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75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57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79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6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55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52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6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7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1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4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5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8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ru-MO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ru-MO" sz="2400"/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MO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MO" sz="3200"/>
            </a:lvl1pPr>
            <a:lvl2pPr>
              <a:defRPr lang="ru-MO" sz="2800"/>
            </a:lvl2pPr>
            <a:lvl3pPr>
              <a:defRPr lang="ru-MO" sz="2400"/>
            </a:lvl3pPr>
            <a:lvl4pPr>
              <a:defRPr lang="ru-MO" sz="2000"/>
            </a:lvl4pPr>
            <a:lvl5pPr>
              <a:defRPr lang="ru-MO" sz="2000"/>
            </a:lvl5pPr>
            <a:lvl6pPr>
              <a:defRPr lang="ru-MO" sz="2000"/>
            </a:lvl6pPr>
            <a:lvl7pPr>
              <a:defRPr lang="ru-MO" sz="2000"/>
            </a:lvl7pPr>
            <a:lvl8pPr>
              <a:defRPr lang="ru-MO" sz="2000"/>
            </a:lvl8pPr>
            <a:lvl9pPr>
              <a:defRPr lang="ru-MO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ru-MO" sz="3200"/>
            </a:lvl1pPr>
            <a:lvl2pPr marL="457200" indent="0">
              <a:buNone/>
              <a:defRPr lang="ru-MO" sz="2800"/>
            </a:lvl2pPr>
            <a:lvl3pPr marL="914400" indent="0">
              <a:buNone/>
              <a:defRPr lang="ru-MO" sz="2400"/>
            </a:lvl3pPr>
            <a:lvl4pPr marL="1371600" indent="0">
              <a:buNone/>
              <a:defRPr lang="ru-MO" sz="2000"/>
            </a:lvl4pPr>
            <a:lvl5pPr marL="1828800" indent="0">
              <a:buNone/>
              <a:defRPr lang="ru-MO" sz="2000"/>
            </a:lvl5pPr>
            <a:lvl6pPr marL="2286000" indent="0">
              <a:buNone/>
              <a:defRPr lang="ru-MO" sz="2000"/>
            </a:lvl6pPr>
            <a:lvl7pPr marL="2743200" indent="0">
              <a:buNone/>
              <a:defRPr lang="ru-MO" sz="2000"/>
            </a:lvl7pPr>
            <a:lvl8pPr marL="3200400" indent="0">
              <a:buNone/>
              <a:defRPr lang="ru-MO" sz="2000"/>
            </a:lvl8pPr>
            <a:lvl9pPr marL="3657600" indent="0">
              <a:buNone/>
              <a:defRPr lang="ru-MO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ru-MO" sz="2400"/>
            </a:lvl1pPr>
            <a:lvl2pPr marL="228600">
              <a:buClr>
                <a:srgbClr val="73292A"/>
              </a:buClr>
              <a:defRPr lang="ru-MO" sz="2000"/>
            </a:lvl2pPr>
            <a:lvl3pPr marL="685800">
              <a:buClr>
                <a:srgbClr val="73292A"/>
              </a:buClr>
              <a:defRPr lang="ru-MO" sz="1800"/>
            </a:lvl3pPr>
            <a:lvl4pPr marL="1143000">
              <a:buClr>
                <a:srgbClr val="73292A"/>
              </a:buClr>
              <a:defRPr lang="ru-MO" sz="1600"/>
            </a:lvl4pPr>
            <a:lvl5pPr marL="1600200">
              <a:buClr>
                <a:srgbClr val="73292A"/>
              </a:buClr>
              <a:defRPr lang="ru-MO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MO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MO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7052" y="2873551"/>
            <a:ext cx="5794311" cy="1088136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Фенечка с цветочками из бисера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Афанасьева Т.В.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864" y="1343609"/>
            <a:ext cx="9013373" cy="3853542"/>
          </a:xfrm>
        </p:spPr>
        <p:txBody>
          <a:bodyPr rtlCol="0">
            <a:normAutofit fontScale="85000" lnSpcReduction="20000"/>
          </a:bodyPr>
          <a:lstStyle>
            <a:defPPr>
              <a:defRPr lang="ru-MO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  <a:t>  </a:t>
            </a: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транспортировки игл использовать специальный небольшой     контейнер – игольницу.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избежание прокола пальцев надевать напёрсток.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дергать иглой в направлении своего лица, тела, а также в направлении другого ученика.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игла не терялась, между небольшими паузами в работе, её следует втыкать в специальную подушечку для игл.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игла упала, для нее нахождения использовать магнит.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использовать ржавую иглу, так как она плохо проходит через бисер и может сломаться и поранить палец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4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бисером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848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864" y="1343609"/>
            <a:ext cx="9013373" cy="3834882"/>
          </a:xfrm>
        </p:spPr>
        <p:txBody>
          <a:bodyPr rtlCol="0">
            <a:normAutofit fontScale="77500" lnSpcReduction="20000"/>
          </a:bodyPr>
          <a:lstStyle>
            <a:defPPr>
              <a:defRPr lang="ru-MO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(бусины) хранить в специальной рабочей шкатулке (коробочке) с крышкой.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бисер высыпать в специальные чашки.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БРАТЬ бисер (бусины) в рот – можно случайно проглотить их.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работы бисер (бусины) ссыпать в пакетики при помощи воронки.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Ссыпать нужно аккуратно, не рассыпая.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Сложить пакетики с бисером (бусинами) в шкатулку.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стола убрать мусор в урну, который образовался при работе.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ИНСТРУМЕНТЫ ИСПОЛЬЗОВАТЬ ТОЛЬКО ПО ПРЯМОМУ НАЗНАЧЕНИЮ.</a:t>
            </a: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2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206400"/>
            <a:ext cx="8705088" cy="2002536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Фенечка </a:t>
            </a:r>
            <a:b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«цветочек»</a:t>
            </a:r>
            <a:endParaRPr lang="ru-RU" sz="60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47ED29-D9DA-9DC6-8B43-80EC2A2E5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5578" y="1762040"/>
            <a:ext cx="941832" cy="193675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“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B634FAD-36DD-9FB0-7030-266A29178C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4592" y="3452327"/>
            <a:ext cx="945473" cy="193675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54157-869F-9BBE-CFCF-717129CA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>
            <a:noAutofit/>
          </a:bodyPr>
          <a:lstStyle>
            <a:defPPr>
              <a:defRPr lang="ru-MO"/>
            </a:def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плетению бисерных фенечек требует усидчивости, а чтобы изделие получилось действительно красивым, качественным, соблюдайте простые правила: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AC05D-560D-1665-8879-549C0B4E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363" y="2651760"/>
            <a:ext cx="8123274" cy="2697480"/>
          </a:xfrm>
        </p:spPr>
        <p:txBody>
          <a:bodyPr rtlCol="0"/>
          <a:lstStyle>
            <a:defPPr>
              <a:defRPr lang="ru-MO"/>
            </a:def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Нанизывая бисер и собирая из них рисунок по схеме, держите леску или проволоку крепко, натягивайте ее равномерно, достаточно туго. Иначе браслетик получится искривленный.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леска или проволока заканчивается, узелки завязывайте как можно ближе к бусинке.</a:t>
            </a:r>
          </a:p>
          <a:p>
            <a:pPr marL="0" indent="0" rtl="0">
              <a:lnSpc>
                <a:spcPct val="100000"/>
              </a:lnSpc>
              <a:buNone/>
            </a:pPr>
            <a:endParaRPr lang="ru-RU" dirty="0">
              <a:solidFill>
                <a:schemeClr val="accent3"/>
              </a:solidFill>
              <a:cs typeface="Calibri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026A48-6EF8-D4D0-2C6E-1F96935EA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072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15</a:t>
            </a:fld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B4C32D8-E762-7C91-D6EF-756D5F071B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21" y="82191"/>
            <a:ext cx="3736544" cy="560481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Отрежьте нить длиной около 50 см. Оставьте хвостик и завяжите толстый узел (он не должен проскакивать сквозь отверстие бисеринки)</a:t>
            </a:r>
            <a:r>
              <a:rPr lang="en-US" sz="4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Набираем пять бисеринок</a:t>
            </a:r>
            <a:br>
              <a:rPr lang="ru-RU" sz="4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первого цвета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7683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16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Добавьте 5 бисеринок второго цвета.</a:t>
            </a:r>
            <a:endParaRPr lang="en-US" sz="6000" b="0" i="0" dirty="0">
              <a:solidFill>
                <a:srgbClr val="44404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Добавьте круглую бусинку.</a:t>
            </a:r>
            <a:endParaRPr lang="ru-RU" sz="6000" dirty="0"/>
          </a:p>
        </p:txBody>
      </p: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39638163-6D49-32AD-E30F-D14A69830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49" y="65313"/>
            <a:ext cx="3707362" cy="55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82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0" i="0" dirty="0">
                <a:solidFill>
                  <a:srgbClr val="44404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Затем введите иглу в первую из бисерин второго цвета, как это показано на фото.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651953-64CA-F35D-9F8E-D1AC1538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96" y="124676"/>
            <a:ext cx="3761038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18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5200" b="0" i="0" u="none" strike="noStrike" kern="1200" cap="none" spc="0" normalizeH="0" baseline="0" noProof="0" dirty="0">
                <a:ln>
                  <a:noFill/>
                </a:ln>
                <a:solidFill>
                  <a:srgbClr val="4440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Затяните нить: получится половинка цветка с </a:t>
            </a:r>
            <a:r>
              <a:rPr kumimoji="0" lang="ru-RU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4440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сердцевинкой</a:t>
            </a:r>
            <a:r>
              <a:rPr kumimoji="0" lang="ru-RU" sz="5200" b="0" i="0" u="none" strike="noStrike" kern="1200" cap="none" spc="0" normalizeH="0" baseline="0" noProof="0" dirty="0">
                <a:ln>
                  <a:noFill/>
                </a:ln>
                <a:solidFill>
                  <a:srgbClr val="44404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из круглой бусины.</a:t>
            </a:r>
            <a:endParaRPr lang="ru-RU" sz="5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912D4B-EA5C-E0AD-3557-9FD076B69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40" y="76200"/>
            <a:ext cx="3814664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19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0" i="0" dirty="0">
                <a:solidFill>
                  <a:srgbClr val="44404A"/>
                </a:solidFill>
                <a:effectLst/>
                <a:latin typeface="Open Sans" panose="020B0606030504020204" pitchFamily="34" charset="0"/>
              </a:rPr>
              <a:t>Добавьте на нить ещё три бисерины второго цвета и пропустите иглу через самую верхнюю бусину, как это показано на фото выше.</a:t>
            </a:r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2BFA90-0031-5C6D-7EB1-AB9A28F66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31" y="97241"/>
            <a:ext cx="3758373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929" y="136524"/>
            <a:ext cx="5011221" cy="1720267"/>
          </a:xfrm>
        </p:spPr>
        <p:txBody>
          <a:bodyPr rtlCol="0">
            <a:normAutofit fontScale="90000"/>
          </a:bodyPr>
          <a:lstStyle>
            <a:defPPr>
              <a:defRPr lang="ru-MO"/>
            </a:defPPr>
          </a:lstStyle>
          <a:p>
            <a:pPr algn="ctr"/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 началом работы с бисером</a:t>
            </a:r>
            <a:b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 подготовить рабочее место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>
              <a:solidFill>
                <a:schemeClr val="accent3"/>
              </a:solidFill>
              <a:cs typeface="Times New Roman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A</a:t>
            </a:r>
          </a:p>
        </p:txBody>
      </p:sp>
      <p:pic>
        <p:nvPicPr>
          <p:cNvPr id="10" name="Рисунок 9" descr="Акцент цветочного листа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Рисунок 1928" descr="Акцент цветочного листа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98379" y="1426464"/>
            <a:ext cx="4734542" cy="507492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>
            <a:defPPr>
              <a:defRPr lang="ru-MO"/>
            </a:def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8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потребуется: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исер одного размера и формы,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цветов;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аленькие круглые бусинки;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Игла;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Нить;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ожницы;</a:t>
            </a:r>
          </a:p>
          <a:p>
            <a:pPr rtl="0"/>
            <a:endParaRPr lang="ru-RU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20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372101" y="1721412"/>
            <a:ext cx="60975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44404A"/>
                </a:solidFill>
                <a:effectLst/>
                <a:latin typeface="Open Sans" panose="020B0606030504020204" pitchFamily="34" charset="0"/>
              </a:rPr>
              <a:t>Затяните нить: получится цветочек.</a:t>
            </a:r>
            <a:endParaRPr lang="ru-RU" sz="4000" dirty="0"/>
          </a:p>
        </p:txBody>
      </p: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D88752FB-9686-8E03-44E9-6D4C4CB88C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56" y="219184"/>
            <a:ext cx="3569376" cy="53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13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21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0" i="0" dirty="0">
                <a:solidFill>
                  <a:srgbClr val="44404A"/>
                </a:solidFill>
                <a:effectLst/>
                <a:latin typeface="Open Sans" panose="020B0606030504020204" pitchFamily="34" charset="0"/>
              </a:rPr>
              <a:t>Добавьте на нить 3 бисеринки первого цвета.</a:t>
            </a:r>
            <a:endParaRPr lang="ru-RU" sz="4000" dirty="0"/>
          </a:p>
        </p:txBody>
      </p: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635AA7EE-A509-F855-B2BD-A7737EB3D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09" y="136869"/>
            <a:ext cx="3659660" cy="54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9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22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0" i="0" dirty="0">
                <a:solidFill>
                  <a:srgbClr val="44404A"/>
                </a:solidFill>
                <a:effectLst/>
                <a:latin typeface="Open Sans" panose="020B0606030504020204" pitchFamily="34" charset="0"/>
              </a:rPr>
              <a:t>Затем — 5 бисерин третьего цвета и круглую бусинку.</a:t>
            </a:r>
            <a:endParaRPr lang="ru-RU" sz="3600" dirty="0"/>
          </a:p>
        </p:txBody>
      </p: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B9A797C9-6186-E949-C096-7B27CF6F9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99" y="148133"/>
            <a:ext cx="3883233" cy="55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6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23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введите иглу в первую из бисерин третьего цвета. Продолжайте, пока не получится браслет нужной вам длины. Для цветочков можно использовать бисер разных цветов.</a:t>
            </a: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C3E0EF4F-5426-D524-2F50-1D3AC4DB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72" y="219183"/>
            <a:ext cx="3660766" cy="54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4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/>
              <a:t>Спасибо!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A5FFA5-663F-621B-4528-516D917F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32" y="1127449"/>
            <a:ext cx="4870580" cy="49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98938"/>
            <a:ext cx="9884664" cy="731520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dirty="0"/>
              <a:t>Подготовка рабочего места</a:t>
            </a:r>
          </a:p>
        </p:txBody>
      </p:sp>
    </p:spTree>
    <p:extLst>
      <p:ext uri="{BB962C8B-B14F-4D97-AF65-F5344CB8AC3E}">
        <p14:creationId xmlns:p14="http://schemas.microsoft.com/office/powerpoint/2010/main" val="155713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73" y="1343609"/>
            <a:ext cx="9293289" cy="4077476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столом должен работать один ученик.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столе должны находиться индивидуальные инструменты: иголки для плетения, ножницы, плоскогубцы, леска на катушке,1-2 чашки для бисера,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подушечка для иголок и сам бисер.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не должны находиться ненужные вещи.</a:t>
            </a: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С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анитарно-гигиенические требования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73" y="1343609"/>
            <a:ext cx="9293289" cy="3853542"/>
          </a:xfrm>
        </p:spPr>
        <p:txBody>
          <a:bodyPr rtlCol="0">
            <a:normAutofit lnSpcReduction="10000"/>
          </a:bodyPr>
          <a:lstStyle>
            <a:defPPr>
              <a:defRPr lang="ru-MO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нужно следить за осанкой, сидеть ровно, не горбясь, касаясь корпусом спинки стула, в удобном положении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смотреть на работу сбоку, работать лучше за столом при дневном свете.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должно быть хорошо освещено, источник света располагается впереди или слева.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набора бисера поделку необходимо держать на расстоянии 35-40 см от глаз.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Волосы необходимо заколоть</a:t>
            </a:r>
            <a:r>
              <a:rPr lang="ru-RU" sz="2400" dirty="0"/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5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ножницами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35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73" y="1343609"/>
            <a:ext cx="9293289" cy="3853542"/>
          </a:xfrm>
        </p:spPr>
        <p:txBody>
          <a:bodyPr rtlCol="0">
            <a:normAutofit fontScale="92500" lnSpcReduction="10000"/>
          </a:bodyPr>
          <a:lstStyle>
            <a:defPPr>
              <a:defRPr lang="ru-MO"/>
            </a:def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 во время работы класть справа, кольцами к себе, чтобы не уколоться об их острые концы.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Лезвия ножниц в нерабочем состоянии должны быть сомкнуты.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Следить, чтобы ножницы не падали на пол, так как при падении они могут поранить тебя.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Передавать ножницы кольцами вперед с сомкнутыми кольцами.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 в коем случае не кидать ножницы.</a:t>
            </a: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3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иглами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817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www.w3.org/2000/xmlns/"/>
    <ds:schemaRef ds:uri="bb13cd20-357b-48a5-aff4-3bb4b52aae3e"/>
    <ds:schemaRef ds:uri="http://www.w3.org/2001/XMLSchema-instance"/>
    <ds:schemaRef ds:uri="4f0d45a2-344c-4fe0-9811-4277bf2c2e17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f0d45a2-344c-4fe0-9811-4277bf2c2e17"/>
    <ds:schemaRef ds:uri="bb13cd20-357b-48a5-aff4-3bb4b52aae3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{A00EACD9-BE77-4FD9-B256-B2DB08F082FB}tf56410444_win32</Template>
  <TotalTime>53</TotalTime>
  <Words>521</Words>
  <Application>Microsoft Office PowerPoint</Application>
  <PresentationFormat>Широкоэкранный</PresentationFormat>
  <Paragraphs>101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Baskerville</vt:lpstr>
      <vt:lpstr>Calibri</vt:lpstr>
      <vt:lpstr>Gill Sans Light</vt:lpstr>
      <vt:lpstr>Gill Sans Nova</vt:lpstr>
      <vt:lpstr>Gill Sans Nova Light</vt:lpstr>
      <vt:lpstr>Open Sans</vt:lpstr>
      <vt:lpstr>Times New Roman</vt:lpstr>
      <vt:lpstr>Тема Office</vt:lpstr>
      <vt:lpstr>Фенечка с цветочками из бисера</vt:lpstr>
      <vt:lpstr>Перед началом работы с бисером необходимо подготовить рабочее место </vt:lpstr>
      <vt:lpstr>Подготовка рабочего места</vt:lpstr>
      <vt:lpstr>Презентация PowerPoint</vt:lpstr>
      <vt:lpstr>Санитарно-гигиенические требования</vt:lpstr>
      <vt:lpstr>Презентация PowerPoint</vt:lpstr>
      <vt:lpstr>Требования при работе с ножницами</vt:lpstr>
      <vt:lpstr>Презентация PowerPoint</vt:lpstr>
      <vt:lpstr>Требования при работе с иглами</vt:lpstr>
      <vt:lpstr>Презентация PowerPoint</vt:lpstr>
      <vt:lpstr>Требования при работе с бисером</vt:lpstr>
      <vt:lpstr>Презентация PowerPoint</vt:lpstr>
      <vt:lpstr>Фенечка  «цветочек»</vt:lpstr>
      <vt:lpstr>Работа по плетению бисерных фенечек требует усидчивости, а чтобы изделие получилось действительно красивым, качественным, соблюдайте простые правила: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Фенечка с цветочками из бисера</dc:title>
  <dc:creator>S1212SEA12@outlook.com</dc:creator>
  <cp:lastModifiedBy>бб</cp:lastModifiedBy>
  <cp:revision>3</cp:revision>
  <dcterms:created xsi:type="dcterms:W3CDTF">2022-12-06T11:12:10Z</dcterms:created>
  <dcterms:modified xsi:type="dcterms:W3CDTF">2022-12-06T20:23:59Z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