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75" r:id="rId5"/>
    <p:sldId id="289" r:id="rId6"/>
    <p:sldId id="285" r:id="rId7"/>
    <p:sldId id="291" r:id="rId8"/>
    <p:sldId id="280" r:id="rId9"/>
    <p:sldId id="286" r:id="rId10"/>
    <p:sldId id="276" r:id="rId11"/>
    <p:sldId id="279" r:id="rId12"/>
    <p:sldId id="277" r:id="rId13"/>
    <p:sldId id="287" r:id="rId14"/>
    <p:sldId id="283" r:id="rId15"/>
    <p:sldId id="288" r:id="rId16"/>
    <p:sldId id="284" r:id="rId17"/>
    <p:sldId id="281" r:id="rId18"/>
    <p:sldId id="273" r:id="rId19"/>
    <p:sldId id="282" r:id="rId20"/>
    <p:sldId id="272" r:id="rId21"/>
    <p:sldId id="274" r:id="rId22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le Sli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29.05.2022</a:t>
            </a:fld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pic>
        <p:nvPicPr>
          <p:cNvPr id="7" name="Рисунок 18"/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/>
        </p:blipFill>
        <p:spPr bwMode="auto">
          <a:xfrm>
            <a:off x="107504" y="116631"/>
            <a:ext cx="8928992" cy="6590405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 bwMode="auto">
          <a:xfrm>
            <a:off x="2771800" y="4077073"/>
            <a:ext cx="3744416" cy="936104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 algn="ctr">
              <a:buNone/>
              <a:defRPr sz="2000" b="0" i="0" cap="none" spc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grpSp>
        <p:nvGrpSpPr>
          <p:cNvPr id="9" name="Группа 11"/>
          <p:cNvGrpSpPr/>
          <p:nvPr userDrawn="1"/>
        </p:nvGrpSpPr>
        <p:grpSpPr bwMode="auto">
          <a:xfrm>
            <a:off x="2411761" y="3786979"/>
            <a:ext cx="4320479" cy="158406"/>
            <a:chOff x="971599" y="3129578"/>
            <a:chExt cx="6007191" cy="326894"/>
          </a:xfrm>
          <a:solidFill>
            <a:srgbClr val="835A2D"/>
          </a:solidFill>
        </p:grpSpPr>
        <p:sp>
          <p:nvSpPr>
            <p:cNvPr id="10" name="Полилиния 4"/>
            <p:cNvSpPr/>
            <p:nvPr userDrawn="1"/>
          </p:nvSpPr>
          <p:spPr bwMode="auto">
            <a:xfrm>
              <a:off x="971599" y="3205633"/>
              <a:ext cx="2826362" cy="87393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11" name="Полилиния 9"/>
            <p:cNvSpPr/>
            <p:nvPr userDrawn="1"/>
          </p:nvSpPr>
          <p:spPr bwMode="auto">
            <a:xfrm flipV="1">
              <a:off x="971599" y="3290350"/>
              <a:ext cx="2826362" cy="87394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12" name="Овал 7"/>
            <p:cNvSpPr/>
            <p:nvPr userDrawn="1"/>
          </p:nvSpPr>
          <p:spPr bwMode="auto">
            <a:xfrm>
              <a:off x="3742381" y="3209049"/>
              <a:ext cx="125966" cy="167954"/>
            </a:xfrm>
            <a:prstGeom prst="ellipse">
              <a:avLst/>
            </a:prstGeom>
            <a:grpFill/>
            <a:ln>
              <a:noFill/>
            </a:ln>
          </p:spPr>
        </p:sp>
        <p:sp>
          <p:nvSpPr>
            <p:cNvPr id="13" name="Овал 13"/>
            <p:cNvSpPr/>
            <p:nvPr userDrawn="1"/>
          </p:nvSpPr>
          <p:spPr bwMode="auto">
            <a:xfrm>
              <a:off x="3877732" y="3129578"/>
              <a:ext cx="245171" cy="326894"/>
            </a:xfrm>
            <a:prstGeom prst="ellipse">
              <a:avLst/>
            </a:prstGeom>
            <a:grpFill/>
            <a:ln>
              <a:noFill/>
            </a:ln>
          </p:spPr>
        </p:sp>
        <p:grpSp>
          <p:nvGrpSpPr>
            <p:cNvPr id="14" name="Группа 10"/>
            <p:cNvGrpSpPr/>
            <p:nvPr userDrawn="1"/>
          </p:nvGrpSpPr>
          <p:grpSpPr bwMode="auto">
            <a:xfrm flipH="1">
              <a:off x="4122903" y="3204294"/>
              <a:ext cx="2855888" cy="172112"/>
              <a:chOff x="1124000" y="3408833"/>
              <a:chExt cx="2896747" cy="172112"/>
            </a:xfrm>
            <a:grpFill/>
          </p:grpSpPr>
          <p:sp>
            <p:nvSpPr>
              <p:cNvPr id="15" name="Полилиния 14"/>
              <p:cNvSpPr/>
              <p:nvPr userDrawn="1"/>
            </p:nvSpPr>
            <p:spPr bwMode="auto">
              <a:xfrm>
                <a:off x="1124000" y="3408833"/>
                <a:ext cx="2826362" cy="87393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6" name="Полилиния 16"/>
              <p:cNvSpPr/>
              <p:nvPr userDrawn="1"/>
            </p:nvSpPr>
            <p:spPr bwMode="auto">
              <a:xfrm flipV="1">
                <a:off x="1124000" y="3493550"/>
                <a:ext cx="2826362" cy="87394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7" name="Овал 17"/>
              <p:cNvSpPr/>
              <p:nvPr userDrawn="1"/>
            </p:nvSpPr>
            <p:spPr bwMode="auto">
              <a:xfrm>
                <a:off x="3894781" y="3412249"/>
                <a:ext cx="125966" cy="167954"/>
              </a:xfrm>
              <a:prstGeom prst="ellipse">
                <a:avLst/>
              </a:prstGeom>
              <a:grpFill/>
              <a:ln>
                <a:noFill/>
              </a:ln>
            </p:spPr>
          </p:sp>
        </p:grpSp>
      </p:grpSp>
      <p:sp>
        <p:nvSpPr>
          <p:cNvPr id="18" name="Заголовок 12"/>
          <p:cNvSpPr>
            <a:spLocks noGrp="1"/>
          </p:cNvSpPr>
          <p:nvPr>
            <p:ph type="title"/>
          </p:nvPr>
        </p:nvSpPr>
        <p:spPr bwMode="auto">
          <a:xfrm>
            <a:off x="1565731" y="2608326"/>
            <a:ext cx="6048672" cy="803508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29.05.2022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29.05.2022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29.05.2022</a:t>
            </a:fld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 bwMode="auto">
          <a:xfrm>
            <a:off x="457200" y="1600201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Section Header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8"/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/>
        </p:blipFill>
        <p:spPr bwMode="auto">
          <a:xfrm>
            <a:off x="107504" y="116631"/>
            <a:ext cx="8928992" cy="659040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836713"/>
            <a:ext cx="7772400" cy="100811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060848"/>
            <a:ext cx="7772400" cy="38164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200">
                <a:solidFill>
                  <a:srgbClr val="60363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33536" y="6165304"/>
            <a:ext cx="2133600" cy="365125"/>
          </a:xfrm>
        </p:spPr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29.05.2022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4"/>
            <a:ext cx="2895600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4"/>
            <a:ext cx="2133600" cy="365125"/>
          </a:xfrm>
        </p:spPr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1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600201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29.05.2022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6" y="217487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29.05.2022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29.05.2022</a:t>
            </a:fld>
            <a:endParaRPr lang="ru-RU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5" y="155679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3575050" y="1916833"/>
            <a:ext cx="5111750" cy="42093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1" y="2752533"/>
            <a:ext cx="3008313" cy="33736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29.05.2022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72616"/>
          </a:xfrm>
        </p:spPr>
        <p:txBody>
          <a:bodyPr anchor="b"/>
          <a:lstStyle>
            <a:lvl1pPr algn="ctr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1852209" y="1797125"/>
            <a:ext cx="5439582" cy="300002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47625" cmpd="sng">
            <a:noFill/>
            <a:prstDash val="sysDot"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>
              <a:spcBef>
                <a:spcPts val="400"/>
              </a:spcBef>
              <a:buNone/>
              <a:defRPr lang="en-US" sz="1800" b="0" cap="none" spc="0">
                <a:solidFill>
                  <a:schemeClr val="bg1"/>
                </a:solidFill>
                <a:latin typeface="+mj-lt"/>
                <a:ea typeface="+mj-ea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3"/>
          </p:nvPr>
        </p:nvSpPr>
        <p:spPr bwMode="auto">
          <a:xfrm>
            <a:off x="1737360" y="5445224"/>
            <a:ext cx="5669280" cy="648072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600" b="0" i="0" cap="none" spc="30">
                <a:solidFill>
                  <a:srgbClr val="603636"/>
                </a:solidFill>
                <a:latin typeface="+mn-lt"/>
                <a:ea typeface="+mn-ea"/>
                <a:cs typeface="Arial"/>
              </a:defRPr>
            </a:lvl1pPr>
            <a:lvl2pPr marL="171450" indent="1587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7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5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/>
        </p:blipFill>
        <p:spPr bwMode="auto">
          <a:xfrm>
            <a:off x="107504" y="116631"/>
            <a:ext cx="8928992" cy="6590405"/>
          </a:xfrm>
          <a:prstGeom prst="rect">
            <a:avLst/>
          </a:prstGeom>
        </p:spPr>
      </p:pic>
      <p:pic>
        <p:nvPicPr>
          <p:cNvPr id="5" name="Рисунок 26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-108520" y="-24174"/>
            <a:ext cx="9361040" cy="1538632"/>
          </a:xfrm>
          <a:prstGeom prst="rect">
            <a:avLst/>
          </a:prstGeom>
        </p:spPr>
      </p:pic>
      <p:grpSp>
        <p:nvGrpSpPr>
          <p:cNvPr id="6" name="Группа 76"/>
          <p:cNvGrpSpPr/>
          <p:nvPr/>
        </p:nvGrpSpPr>
        <p:grpSpPr bwMode="auto">
          <a:xfrm>
            <a:off x="3148506" y="1074073"/>
            <a:ext cx="2846987" cy="122679"/>
            <a:chOff x="971599" y="3129578"/>
            <a:chExt cx="6007191" cy="326894"/>
          </a:xfrm>
          <a:solidFill>
            <a:srgbClr val="835A2D"/>
          </a:solidFill>
        </p:grpSpPr>
        <p:sp>
          <p:nvSpPr>
            <p:cNvPr id="7" name="Полилиния 77"/>
            <p:cNvSpPr/>
            <p:nvPr userDrawn="1"/>
          </p:nvSpPr>
          <p:spPr bwMode="auto">
            <a:xfrm>
              <a:off x="971599" y="3205633"/>
              <a:ext cx="2826362" cy="87393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8" name="Полилиния 78"/>
            <p:cNvSpPr/>
            <p:nvPr userDrawn="1"/>
          </p:nvSpPr>
          <p:spPr bwMode="auto">
            <a:xfrm flipV="1">
              <a:off x="971599" y="3290350"/>
              <a:ext cx="2826362" cy="87394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9" name="Овал 79"/>
            <p:cNvSpPr/>
            <p:nvPr userDrawn="1"/>
          </p:nvSpPr>
          <p:spPr bwMode="auto">
            <a:xfrm>
              <a:off x="3742381" y="3209049"/>
              <a:ext cx="125966" cy="167954"/>
            </a:xfrm>
            <a:prstGeom prst="ellipse">
              <a:avLst/>
            </a:prstGeom>
            <a:grpFill/>
            <a:ln>
              <a:noFill/>
            </a:ln>
          </p:spPr>
        </p:sp>
        <p:sp>
          <p:nvSpPr>
            <p:cNvPr id="10" name="Овал 80"/>
            <p:cNvSpPr/>
            <p:nvPr userDrawn="1"/>
          </p:nvSpPr>
          <p:spPr bwMode="auto">
            <a:xfrm>
              <a:off x="3877732" y="3129578"/>
              <a:ext cx="245171" cy="326894"/>
            </a:xfrm>
            <a:prstGeom prst="ellipse">
              <a:avLst/>
            </a:prstGeom>
            <a:grpFill/>
            <a:ln>
              <a:noFill/>
            </a:ln>
          </p:spPr>
        </p:sp>
        <p:grpSp>
          <p:nvGrpSpPr>
            <p:cNvPr id="11" name="Группа 81"/>
            <p:cNvGrpSpPr/>
            <p:nvPr userDrawn="1"/>
          </p:nvGrpSpPr>
          <p:grpSpPr bwMode="auto">
            <a:xfrm flipH="1">
              <a:off x="4122903" y="3204294"/>
              <a:ext cx="2855888" cy="172112"/>
              <a:chOff x="1124000" y="3408833"/>
              <a:chExt cx="2896747" cy="172112"/>
            </a:xfrm>
            <a:grpFill/>
          </p:grpSpPr>
          <p:sp>
            <p:nvSpPr>
              <p:cNvPr id="12" name="Полилиния 82"/>
              <p:cNvSpPr/>
              <p:nvPr userDrawn="1"/>
            </p:nvSpPr>
            <p:spPr bwMode="auto">
              <a:xfrm>
                <a:off x="1124000" y="3408833"/>
                <a:ext cx="2826362" cy="87393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3" name="Полилиния 83"/>
              <p:cNvSpPr/>
              <p:nvPr userDrawn="1"/>
            </p:nvSpPr>
            <p:spPr bwMode="auto">
              <a:xfrm flipV="1">
                <a:off x="1124000" y="3493550"/>
                <a:ext cx="2826362" cy="87394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4" name="Овал 84"/>
              <p:cNvSpPr/>
              <p:nvPr userDrawn="1"/>
            </p:nvSpPr>
            <p:spPr bwMode="auto">
              <a:xfrm>
                <a:off x="3894781" y="3412249"/>
                <a:ext cx="125966" cy="167954"/>
              </a:xfrm>
              <a:prstGeom prst="ellipse">
                <a:avLst/>
              </a:prstGeom>
              <a:grpFill/>
              <a:ln>
                <a:noFill/>
              </a:ln>
            </p:spPr>
          </p:sp>
        </p:grpSp>
      </p:grpSp>
      <p:sp>
        <p:nvSpPr>
          <p:cNvPr id="15" name="Заголовок 2"/>
          <p:cNvSpPr>
            <a:spLocks noGrp="1"/>
          </p:cNvSpPr>
          <p:nvPr>
            <p:ph type="title"/>
          </p:nvPr>
        </p:nvSpPr>
        <p:spPr bwMode="auto">
          <a:xfrm>
            <a:off x="1547664" y="274638"/>
            <a:ext cx="6048672" cy="803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6" name="Текст 4"/>
          <p:cNvSpPr>
            <a:spLocks noGrp="1"/>
          </p:cNvSpPr>
          <p:nvPr>
            <p:ph type="body" idx="1"/>
          </p:nvPr>
        </p:nvSpPr>
        <p:spPr bwMode="auto">
          <a:xfrm>
            <a:off x="683568" y="1772816"/>
            <a:ext cx="7776864" cy="4392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7" name="Дата 4"/>
          <p:cNvSpPr>
            <a:spLocks noGrp="1"/>
          </p:cNvSpPr>
          <p:nvPr>
            <p:ph type="dt" sz="half" idx="2"/>
          </p:nvPr>
        </p:nvSpPr>
        <p:spPr bwMode="auto">
          <a:xfrm>
            <a:off x="433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29.05.2022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3"/>
          </p:nvPr>
        </p:nvSpPr>
        <p:spPr bwMode="auto">
          <a:xfrm>
            <a:off x="3100536" y="616530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6"/>
          <p:cNvSpPr>
            <a:spLocks noGrp="1"/>
          </p:cNvSpPr>
          <p:nvPr>
            <p:ph type="sldNum" sz="quarter" idx="4"/>
          </p:nvPr>
        </p:nvSpPr>
        <p:spPr bwMode="auto">
          <a:xfrm>
            <a:off x="652953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>
        <a:spcBef>
          <a:spcPts val="400"/>
        </a:spcBef>
        <a:buNone/>
        <a:defRPr sz="3200" b="1" cap="none" spc="0">
          <a:solidFill>
            <a:schemeClr val="accent2">
              <a:lumMod val="50000"/>
            </a:schemeClr>
          </a:solidFill>
          <a:latin typeface="+mj-lt"/>
          <a:ea typeface="+mj-ea"/>
          <a:cs typeface="Arial"/>
        </a:defRPr>
      </a:lvl1pPr>
    </p:titleStyle>
    <p:bodyStyle>
      <a:lvl1pPr marL="355600" indent="-355600" algn="l" defTabSz="91440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"/>
        <a:buChar char="v"/>
        <a:defRPr sz="2800" b="0" i="0" cap="none" spc="30">
          <a:solidFill>
            <a:srgbClr val="603636"/>
          </a:solidFill>
          <a:latin typeface="+mn-lt"/>
          <a:ea typeface="+mn-ea"/>
          <a:cs typeface="Arial"/>
        </a:defRPr>
      </a:lvl1pPr>
      <a:lvl2pPr marL="903288" indent="-355600" algn="l" defTabSz="914400">
        <a:lnSpc>
          <a:spcPct val="100000"/>
        </a:lnSpc>
        <a:spcBef>
          <a:spcPts val="1200"/>
        </a:spcBef>
        <a:buClr>
          <a:schemeClr val="accent1"/>
        </a:buClr>
        <a:buFont typeface="Courier New"/>
        <a:buChar char="o"/>
        <a:defRPr sz="2400">
          <a:solidFill>
            <a:srgbClr val="835A2D"/>
          </a:solidFill>
          <a:latin typeface="+mn-lt"/>
          <a:ea typeface="+mn-ea"/>
          <a:cs typeface="Arial"/>
        </a:defRPr>
      </a:lvl2pPr>
      <a:lvl3pPr marL="1258888" indent="-355600" algn="l" defTabSz="914400">
        <a:lnSpc>
          <a:spcPct val="100000"/>
        </a:lnSpc>
        <a:spcBef>
          <a:spcPts val="1200"/>
        </a:spcBef>
        <a:buClr>
          <a:schemeClr val="accent1"/>
        </a:buClr>
        <a:buFont typeface="Wingdings"/>
        <a:buChar char="v"/>
        <a:defRPr sz="2000">
          <a:solidFill>
            <a:srgbClr val="603636"/>
          </a:solidFill>
          <a:latin typeface="+mn-lt"/>
          <a:ea typeface="+mn-ea"/>
          <a:cs typeface="Arial"/>
        </a:defRPr>
      </a:lvl3pPr>
      <a:lvl4pPr marL="1614488" indent="-355600" algn="l" defTabSz="914400">
        <a:lnSpc>
          <a:spcPct val="100000"/>
        </a:lnSpc>
        <a:spcBef>
          <a:spcPts val="1200"/>
        </a:spcBef>
        <a:buClr>
          <a:schemeClr val="accent1"/>
        </a:buClr>
        <a:buFont typeface="Courier New"/>
        <a:buChar char="o"/>
        <a:defRPr sz="1800">
          <a:solidFill>
            <a:srgbClr val="835A2D"/>
          </a:solidFill>
          <a:latin typeface="+mn-lt"/>
          <a:ea typeface="+mn-ea"/>
          <a:cs typeface="Arial"/>
        </a:defRPr>
      </a:lvl4pPr>
      <a:lvl5pPr marL="2149475" indent="-355600" algn="l" defTabSz="914400">
        <a:lnSpc>
          <a:spcPct val="100000"/>
        </a:lnSpc>
        <a:spcBef>
          <a:spcPts val="1200"/>
        </a:spcBef>
        <a:buClr>
          <a:schemeClr val="accent1"/>
        </a:buClr>
        <a:buFont typeface="Wingdings"/>
        <a:buChar char="Ø"/>
        <a:defRPr sz="1800">
          <a:solidFill>
            <a:srgbClr val="603636"/>
          </a:solidFill>
          <a:latin typeface="+mn-lt"/>
          <a:ea typeface="+mn-ea"/>
          <a:cs typeface="Arial"/>
        </a:defRPr>
      </a:lvl5pPr>
      <a:lvl6pPr marL="0" indent="0" algn="ctr" defTabSz="914400">
        <a:lnSpc>
          <a:spcPct val="100000"/>
        </a:lnSpc>
        <a:spcBef>
          <a:spcPts val="1200"/>
        </a:spcBef>
        <a:buFont typeface="Arial"/>
        <a:buNone/>
        <a:defRPr sz="14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>
        <a:lnSpc>
          <a:spcPct val="100000"/>
        </a:lnSpc>
        <a:spcBef>
          <a:spcPts val="1200"/>
        </a:spcBef>
        <a:buFont typeface="Arial"/>
        <a:buNone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>
        <a:lnSpc>
          <a:spcPct val="100000"/>
        </a:lnSpc>
        <a:spcBef>
          <a:spcPts val="1200"/>
        </a:spcBef>
        <a:buFont typeface="Arial"/>
        <a:buNone/>
        <a:defRPr sz="14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>
        <a:lnSpc>
          <a:spcPct val="100000"/>
        </a:lnSpc>
        <a:spcBef>
          <a:spcPts val="1200"/>
        </a:spcBef>
        <a:buFont typeface="Arial"/>
        <a:buNone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539552" y="3573015"/>
            <a:ext cx="8352928" cy="216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5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440 ЛЕТ ГОРОДУ ХАНТЫ-МАНСИЙСКУ</a:t>
            </a:r>
            <a:br>
              <a:rPr lang="ru-RU" sz="5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ru-RU" cap="all" dirty="0"/>
            </a:br>
            <a:br>
              <a:rPr lang="ru-RU" cap="all" dirty="0"/>
            </a:br>
            <a:br>
              <a:rPr lang="ru-RU" cap="all" dirty="0"/>
            </a:br>
            <a:r>
              <a:rPr lang="ru-RU" sz="3600" cap="all" dirty="0">
                <a:latin typeface="+mn-lt"/>
              </a:rPr>
              <a:t>САМАРОВО: ИСТОРИЧЕСКАЯ ЧАСТЬ ГОРОДА </a:t>
            </a:r>
            <a:endParaRPr sz="3600" i="0" dirty="0">
              <a:solidFill>
                <a:srgbClr val="FF0000"/>
              </a:solidFill>
              <a:latin typeface="+mn-lt"/>
              <a:ea typeface="Symbola"/>
              <a:cs typeface="Symbo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897C5B-D3C3-6758-CE49-2C83D3CA2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effectLst/>
                <a:latin typeface="+mn-lt"/>
              </a:rPr>
              <a:t>Памятник Платону Лопареву</a:t>
            </a:r>
            <a:endParaRPr lang="ru-RU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91A877-BBCE-EE8D-F31E-846F1792C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19"/>
          </a:xfrm>
        </p:spPr>
        <p:txBody>
          <a:bodyPr>
            <a:normAutofit/>
          </a:bodyPr>
          <a:lstStyle/>
          <a:p>
            <a:pPr algn="just"/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Одна из центральных улиц города Ханты-Мансийска названа в честь организатора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антиколчаковского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 партизанского движения на Обском Севере Лопарева Платона Ильича.  </a:t>
            </a:r>
          </a:p>
          <a:p>
            <a:pPr algn="just"/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В 1921 году П.И. Лопарев  создал Северный экспедиционный отряд, который двинулся из Тюмени на север через Пелым,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Шаим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,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Лорбу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 в тыл противника. Отряд вышел на Обь и 11 мая 1921 года освободил село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Самарово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78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D653C-E5DB-6A37-5382-990C4AF0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effectLst/>
                <a:latin typeface="+mn-lt"/>
              </a:rPr>
              <a:t>Памятник Платону Лопареву</a:t>
            </a:r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6275B33-BECC-7C3F-5296-7C6CDB1BCB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6" y="1491813"/>
            <a:ext cx="7544378" cy="500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B1D9B1D-BF05-E9F6-BFA5-C3574E3C8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32" y="1565628"/>
            <a:ext cx="3168352" cy="476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5F280B10-CE62-A3E7-2793-7F39535CF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37447"/>
            <a:ext cx="3744416" cy="481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858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9ECF4-B791-86FD-03F5-ADBE3F25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effectLst/>
                <a:latin typeface="+mn-lt"/>
              </a:rPr>
              <a:t>Памятник Хрисанфу Лопареву</a:t>
            </a:r>
            <a:endParaRPr lang="ru-RU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FB85FD-B7A4-CE42-CFF0-A9BB09DEE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2"/>
          </a:xfrm>
        </p:spPr>
        <p:txBody>
          <a:bodyPr>
            <a:normAutofit/>
          </a:bodyPr>
          <a:lstStyle/>
          <a:p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Одним из известных уроженцев села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Самарово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 (теперь район города Ханты-Мансийска) является Хрисанф Мефодьевич Лопарев, учёный в области византиноведения, древнерусской литературы, краевед. Член общества изучения Сибири и улучшения её быта при музее этнографии и антропологии Академии наук. 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20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9548A-9211-FAF4-218F-1C1F600F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effectLst/>
                <a:latin typeface="+mn-lt"/>
              </a:rPr>
              <a:t>Памятник Хрисанфу Лопареву</a:t>
            </a:r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868F5B8-4BBD-651E-3F88-ADD8A34AE2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056784" cy="469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EF26353-BF80-1824-974A-4E413BA4F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20" y="1461697"/>
            <a:ext cx="3732894" cy="497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139CF58-8699-D7AF-C2CF-ED81CA05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12" y="1461697"/>
            <a:ext cx="3312368" cy="497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473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6B209-70FC-DD35-0C90-F3F5362B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/>
          <a:lstStyle/>
          <a:p>
            <a:r>
              <a:rPr lang="ru-RU" b="1" i="0" dirty="0">
                <a:effectLst/>
                <a:latin typeface="+mn-lt"/>
              </a:rPr>
              <a:t>Стелла «Великим Сибирским экспедициям»</a:t>
            </a:r>
            <a:endParaRPr lang="ru-RU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A69F34-8965-6390-4B3A-EE65CA6B8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Привокзальную площадь украшает скульптурная группа «Великим Сибирским экспедициям». </a:t>
            </a:r>
          </a:p>
          <a:p>
            <a:pPr algn="just"/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Это 17-ти метровая величественная колонна, у подножия которой расположены четыре фигуры, смотрящие в четыре стороны света: мореплаватель, офицер русского флота, исследователь Витус Беринг, его сподвижник русский гидрограф, военный моряк Дмитрий Овцын(1704), историк, картограф, путешественник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Герард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 Фридрих Миллер и немецкий естествоиспытатель Даниил Готлиб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Мессершмит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. Колонну венчает фигура ангела в женском образе высотою 3,5 м с лавровым венком в вытянутой вверх руке. </a:t>
            </a:r>
          </a:p>
          <a:p>
            <a:pPr algn="just"/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Авторы проекта – местный коллектив Центра искусств для одаренных детей Севера, скульптор Володя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Сарксян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52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FF6C10-6F07-0617-9F1D-F5C32466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/>
          <a:lstStyle/>
          <a:p>
            <a:r>
              <a:rPr lang="ru-RU" b="1" i="0" dirty="0">
                <a:effectLst/>
                <a:latin typeface="+mn-lt"/>
              </a:rPr>
              <a:t>Стелла «Великим Сибирским экспедициям»</a:t>
            </a:r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DC334A3-67ED-2F37-C6F3-9D25F407DF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3096344" cy="46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9D2821B5-0F2A-9962-6C77-7702AE898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5472608" cy="471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F6CD334-070B-DD3A-3543-1E7BE0916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57" y="1727738"/>
            <a:ext cx="3082901" cy="464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451B42D4-CE7A-C42E-AC8D-2D7628CC6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0" y="1683282"/>
            <a:ext cx="8005664" cy="42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C404F4D5-DCC0-9197-8561-A88516C3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1" y="1470614"/>
            <a:ext cx="6552728" cy="49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967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57371-7CDD-EC42-6B88-F14956F3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effectLst/>
                <a:latin typeface="+mn-lt"/>
              </a:rPr>
              <a:t>Храм Покрова Пресвятой Богородицы</a:t>
            </a:r>
            <a:endParaRPr lang="ru-RU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2037F2-D979-2549-AC62-0FFE0B578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Каменная церковь Покрова пресвятой Богородицы была построена на деньги жителей села </a:t>
            </a:r>
            <a:r>
              <a:rPr lang="ru-RU" sz="2000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Самаровского</a:t>
            </a: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, о чем свидетельствует «Регистр, учиненный в </a:t>
            </a:r>
            <a:r>
              <a:rPr lang="ru-RU" sz="2000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Самаровском</a:t>
            </a: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 Волостном Правлении августа дня 1808 года».</a:t>
            </a:r>
          </a:p>
          <a:p>
            <a:pPr algn="just"/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Из документа следует, что жители </a:t>
            </a:r>
            <a:r>
              <a:rPr lang="ru-RU" sz="2000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Самарова</a:t>
            </a: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 и двенадцати близлежащих деревень, а также крещеные остяки разных юрт собрали 1955 рублей 25 копеек и были препровождены с </a:t>
            </a:r>
            <a:r>
              <a:rPr lang="ru-RU" sz="2000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Самаровским</a:t>
            </a: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 ямщиком Герасимом Корепановым в Тобольск для передачи в консисторию.</a:t>
            </a:r>
          </a:p>
          <a:p>
            <a:pPr marL="0" indent="0" algn="just">
              <a:buNone/>
            </a:pP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 </a:t>
            </a:r>
          </a:p>
          <a:p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 В годы советской власти Церковь была разрушена. Его отстроили вновь на старом фундаменте, по чертежам, сохранившимся в Тобольске, и освятили, как и прежде, в честь Покрова Пресвятой Богородицы.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15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986C5-5049-B77C-906E-D327C425C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effectLst/>
                <a:latin typeface="+mn-lt"/>
              </a:rPr>
              <a:t>Храм Покрова Пресвятой Богородицы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C8EFF39-9534-03D0-B5F3-ACE94008F0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02" y="2379699"/>
            <a:ext cx="6379418" cy="406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E2E3225-369C-04DC-D0EB-AD87D5D5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63" y="1658200"/>
            <a:ext cx="7437673" cy="476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89C6037C-32F7-67AA-B505-519A0CE01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16" y="2399782"/>
            <a:ext cx="6049757" cy="403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1AF6D189-8C92-4B07-B641-4D7491456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50" y="1499376"/>
            <a:ext cx="7437673" cy="492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520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1"/>
          <p:cNvSpPr>
            <a:spLocks noGrp="1"/>
          </p:cNvSpPr>
          <p:nvPr>
            <p:ph idx="1"/>
          </p:nvPr>
        </p:nvSpPr>
        <p:spPr bwMode="auto">
          <a:xfrm>
            <a:off x="872067" y="2132856"/>
            <a:ext cx="7516357" cy="3993307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5000" lnSpcReduction="10000"/>
          </a:bodyPr>
          <a:lstStyle/>
          <a:p>
            <a:pPr>
              <a:defRPr/>
            </a:pPr>
            <a:r>
              <a:rPr lang="ru-RU" sz="3600" dirty="0"/>
              <a:t>Выбери место в городе , которое тебе больше всего запомнилось,   нарисуй рисунок </a:t>
            </a:r>
          </a:p>
          <a:p>
            <a:pPr marL="0" indent="0">
              <a:buNone/>
              <a:defRPr/>
            </a:pPr>
            <a:r>
              <a:rPr lang="ru-RU" sz="3600" dirty="0"/>
              <a:t>«Улица моего города и его достопримечательность»</a:t>
            </a:r>
          </a:p>
          <a:p>
            <a:pPr>
              <a:defRPr/>
            </a:pPr>
            <a:r>
              <a:rPr lang="ru-RU" sz="3600" dirty="0"/>
              <a:t>Отправь фотографию рисунка на эл. почту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 </a:t>
            </a:r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</a:rPr>
              <a:t>lylyngsoyum@yandex.ru</a:t>
            </a:r>
            <a:endParaRPr lang="ru-RU" sz="2400" b="1" i="0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pPr>
              <a:defRPr/>
            </a:pPr>
            <a:r>
              <a:rPr lang="ru-RU" sz="3600" dirty="0"/>
              <a:t> СПАСИБО ЗА ЗАНЯТИЕ!</a:t>
            </a:r>
          </a:p>
          <a:p>
            <a:pPr>
              <a:defRPr/>
            </a:pP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4800" dirty="0">
                <a:latin typeface="+mn-lt"/>
              </a:rPr>
              <a:t>Домашнее задание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6BDD2-1E3C-311D-3208-AF41C74A7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/>
          <a:lstStyle/>
          <a:p>
            <a:r>
              <a:rPr lang="ru-RU" b="1" i="0" dirty="0">
                <a:effectLst/>
                <a:latin typeface="+mn-lt"/>
              </a:rPr>
              <a:t>Стела «Первооткрывателям земли Югорской»</a:t>
            </a:r>
            <a:endParaRPr lang="ru-RU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44048B-18E0-692A-C0B5-000094B12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Стелла – самая высокая точка города, ее пик виден с любого места. Это и географический ориентир, и «народный символ» - ни один городской пейзаж не обходится без привычного глазу острого пика Стелы, гордо устремленного ввысь.</a:t>
            </a:r>
          </a:p>
          <a:p>
            <a:pPr algn="just"/>
            <a:endParaRPr lang="ru-RU" b="0" i="0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pPr algn="just"/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    Этот амбициозный архитектурный памятник был спроектирован московским архитектором и художником-монументалистом Кареном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Сапричаном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378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1"/>
          <p:cNvSpPr>
            <a:spLocks noGrp="1"/>
          </p:cNvSpPr>
          <p:nvPr>
            <p:ph idx="1"/>
          </p:nvPr>
        </p:nvSpPr>
        <p:spPr bwMode="auto">
          <a:xfrm>
            <a:off x="610575" y="1700808"/>
            <a:ext cx="7917475" cy="4538066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endParaRPr dirty="0"/>
          </a:p>
          <a:p>
            <a:pPr>
              <a:defRPr/>
            </a:pPr>
            <a:r>
              <a:rPr lang="ru-RU" dirty="0"/>
              <a:t>СЕГОДНЯ МЫ УЗНАЕМ ОБ ИЗВЕСТНЫХ ИСТОРИЧЕСКИХ ЛИЧНОСТЯХ И ПАМЯТНЫХ МЕСТАХ ГОРОДА ХАНТЫ-МАНСИЙСКА </a:t>
            </a:r>
          </a:p>
          <a:p>
            <a:pPr>
              <a:defRPr/>
            </a:pPr>
            <a:endParaRPr lang="ru-RU" dirty="0"/>
          </a:p>
          <a:p>
            <a:pPr marL="0" indent="0">
              <a:buNone/>
              <a:defRPr/>
            </a:pPr>
            <a:r>
              <a:rPr lang="ru-RU" dirty="0"/>
              <a:t> </a:t>
            </a: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 b="1" u="none" dirty="0">
                <a:solidFill>
                  <a:schemeClr val="bg2"/>
                </a:solidFill>
                <a:latin typeface="+mn-lt"/>
                <a:ea typeface="Symbola"/>
                <a:cs typeface="Symbola"/>
              </a:rPr>
              <a:t>ЗДРАВСТВУЙТЕ, РЕБЯТА!</a:t>
            </a:r>
            <a:endParaRPr b="1" u="none" dirty="0">
              <a:solidFill>
                <a:schemeClr val="bg2"/>
              </a:solidFill>
              <a:latin typeface="+mn-lt"/>
              <a:ea typeface="Symbola"/>
              <a:cs typeface="Symbo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036496" cy="1143000"/>
          </a:xfrm>
        </p:spPr>
        <p:txBody>
          <a:bodyPr/>
          <a:lstStyle/>
          <a:p>
            <a:pPr>
              <a:defRPr/>
            </a:pPr>
            <a:r>
              <a:rPr lang="ru-RU" u="none" dirty="0">
                <a:solidFill>
                  <a:schemeClr val="bg2"/>
                </a:solidFill>
                <a:latin typeface="Symbola"/>
                <a:ea typeface="Symbola"/>
                <a:cs typeface="Symbola"/>
              </a:rPr>
              <a:t> </a:t>
            </a:r>
            <a:r>
              <a:rPr lang="ru-RU" b="1" i="0" dirty="0">
                <a:effectLst/>
                <a:latin typeface="+mn-lt"/>
              </a:rPr>
              <a:t>Стела «Первооткрывателям земли Югорской»</a:t>
            </a:r>
            <a:endParaRPr u="none" dirty="0">
              <a:solidFill>
                <a:schemeClr val="bg2"/>
              </a:solidFill>
              <a:latin typeface="Symbola"/>
              <a:ea typeface="Symbola"/>
              <a:cs typeface="Symbola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8C23724-EB01-7220-02AB-7CC07E6832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66" y="2407748"/>
            <a:ext cx="6508012" cy="39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CD1F451-C2E3-1F2A-8ECC-2F76A2D7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97" y="2420607"/>
            <a:ext cx="5817026" cy="387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5B1C2833-CEDF-1CFA-FC54-0BC047E37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69" y="1491282"/>
            <a:ext cx="7295861" cy="487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1"/>
          <p:cNvSpPr>
            <a:spLocks noGrp="1"/>
          </p:cNvSpPr>
          <p:nvPr>
            <p:ph idx="1"/>
          </p:nvPr>
        </p:nvSpPr>
        <p:spPr bwMode="auto">
          <a:xfrm>
            <a:off x="872067" y="2132856"/>
            <a:ext cx="7408333" cy="3993307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rPr lang="ru-RU" sz="3600" dirty="0"/>
              <a:t>Назовите перечисленные выше достопримечательности города Ханты-Мансийска?</a:t>
            </a:r>
          </a:p>
          <a:p>
            <a:pPr>
              <a:defRPr/>
            </a:pPr>
            <a:r>
              <a:rPr lang="ru-RU" sz="3600" dirty="0"/>
              <a:t>Чем примечательны эти памятные места?</a:t>
            </a:r>
          </a:p>
          <a:p>
            <a:pPr>
              <a:defRPr/>
            </a:pPr>
            <a:r>
              <a:rPr lang="ru-RU" sz="3600" dirty="0"/>
              <a:t>Назовите памятники людям внесших вклад в развитие города?</a:t>
            </a:r>
          </a:p>
          <a:p>
            <a:pPr>
              <a:defRPr/>
            </a:pPr>
            <a:endParaRPr lang="ru-RU" sz="3600" dirty="0"/>
          </a:p>
          <a:p>
            <a:pPr>
              <a:defRPr/>
            </a:pPr>
            <a:endParaRPr lang="ru-RU" sz="3600" dirty="0"/>
          </a:p>
          <a:p>
            <a:pPr>
              <a:defRPr/>
            </a:pPr>
            <a:endParaRPr lang="ru-RU" sz="3600" dirty="0"/>
          </a:p>
          <a:p>
            <a:pPr>
              <a:defRPr/>
            </a:pPr>
            <a:endParaRPr lang="ru-RU" sz="3600" dirty="0"/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4800" dirty="0">
                <a:latin typeface="+mn-lt"/>
                <a:ea typeface="Symbola"/>
                <a:cs typeface="Symbola"/>
              </a:rPr>
              <a:t> Подведение итогов</a:t>
            </a:r>
            <a:endParaRPr sz="4800" dirty="0">
              <a:latin typeface="+mn-lt"/>
              <a:ea typeface="Symbola"/>
              <a:cs typeface="Symbol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B4389-C0E6-816F-493E-A9D34DE89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Современный Ханты-Мансийск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96C4140-EECC-F30D-F4E6-9495822892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1" y="2643699"/>
            <a:ext cx="6478603" cy="36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A6237E61-3423-0C66-2AEE-4B4AE6800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18" y="1556792"/>
            <a:ext cx="7362564" cy="491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4C06C5C-6E6F-2819-81AC-CF2409C5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61" y="2532720"/>
            <a:ext cx="5823964" cy="387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509F0821-5AD1-AF1D-D765-6C9EF300A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98433"/>
            <a:ext cx="6897635" cy="518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3EA65DF0-1223-2CFF-7069-B08F9052C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81" y="1519816"/>
            <a:ext cx="7602238" cy="507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75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3D87E5-EDAA-1816-F3DA-144EBE65B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440 ЛЕТ ГОРОДУ ХАНТЫ-МАНСИЙСКУ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BB9A6F-9C8B-A730-75A1-D3D39ABA7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</a:rPr>
              <a:t>Район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Самарово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– это историческая часть города. В 2022 году Ханты-Мансийску исполнилось 440 года. </a:t>
            </a:r>
          </a:p>
          <a:p>
            <a:pPr algn="just"/>
            <a:endParaRPr lang="ru-RU" dirty="0">
              <a:solidFill>
                <a:srgbClr val="000000"/>
              </a:solidFill>
            </a:endParaRP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</a:rPr>
              <a:t>Первые точные упоминания о городке князя Самара в «Летописи Сибирской краткой Кунгурской» относятся к 1582 году. 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</a:rPr>
              <a:t>А в 1637 году был основан ямщицкий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Самаровский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ям – по указанию царя Михаила сюда прибыли на поселение первые русские люди – 50 ямщиков с семьями из Пермского, Вологодского и Олонецкого краев. Здесь никогда не было крепостного права и народ жил свободно, сытно и богато, несмотря на отсутствие пахотных земель. Велась активная торговля с купцами, развивалась рыбная промышленность, большое внимание сельчане уделяли образованию и просвещению.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187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039B4-9A5A-5CE1-36C8-E557D1659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effectLst/>
                <a:latin typeface="+mn-lt"/>
              </a:rPr>
              <a:t>Князь Самар</a:t>
            </a:r>
            <a:br>
              <a:rPr lang="ru-RU" b="0" i="0" dirty="0">
                <a:effectLst/>
                <a:latin typeface="Montserrat" panose="00000500000000000000" pitchFamily="2" charset="-52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27CAE0-BA88-DE32-0186-D2AA217DB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fontAlgn="t"/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Сибирский князь Самар - князь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Белогородский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 и Иртышский, объединил под своим началом восемь мелких княжеств и боролся против засилья казаков в Сибири, отстаивая свободу и независимость коренных северных народов. Известно, что он погиб в одной из битв с отрядами Ермака, подошедшими к стенам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Самаровского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 городка. Это сражение упоминается в летописи в 1582 году. Именно в честь князя и было названо поселение, ныне - историческая часть Ханты-Мансийска.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693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E8624-86FB-B0B4-751D-692965295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САМАРОВО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101906-8EA8-C39A-9B70-F514D8F34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Здесь никогда не было крепостного права и народ жил свободно, сытно и богато, несмотря на отсутствие пахотных земель. Велась активная торговля с купцами, развивалась рыбная промышленность, большое внимание сельчане уделяли образованию и просвещению.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21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B595D-669D-8F20-ABDB-0D5B1D5B0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САМАРОВО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996695B-4773-FDDE-E02F-3F85682ADB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61" y="1772816"/>
            <a:ext cx="7532477" cy="399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F14F4A1C-DDDE-8D9F-9160-A61AAF210C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3045FD4-F5A2-5B9F-BC54-FBCA9FDEA0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5D59A660-8F2F-2770-FEC3-59CC52B88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9" y="1924290"/>
            <a:ext cx="7668344" cy="43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5672717C-7A8C-1CB3-D5C1-E5683C44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80613"/>
            <a:ext cx="6317558" cy="488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ADE4E661-478D-BCFF-F724-5C8735C53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61" y="1580613"/>
            <a:ext cx="7356374" cy="500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321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6DE75-430D-1754-90ED-7545CF6C8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effectLst/>
                <a:latin typeface="+mn-lt"/>
              </a:rPr>
              <a:t>Памятник «Основателям города»</a:t>
            </a:r>
            <a:endParaRPr lang="ru-RU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F65649-80BF-DC83-4E0E-B437A12D9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600200"/>
            <a:ext cx="4680520" cy="4918791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 На площади Свободы в центре </a:t>
            </a:r>
            <a:r>
              <a:rPr lang="ru-RU" dirty="0" err="1"/>
              <a:t>Самарово</a:t>
            </a:r>
            <a:r>
              <a:rPr lang="ru-RU" dirty="0"/>
              <a:t> увековечены главные герои истории Ханты-Мансийска. Три громадных  фигуры, высотой 12 метров олицетворяют воеводу Ивана Мансурова, атамана Никиту Пана и хантыйского князя Самара. Называется памятник «Основателям города». Венчает скульптурную композицию масштабная арка «Ворота в Сибирь» – аллегория открытия нового, холодного, богатого и неизведанного мира Сибири.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08D64C-A2BD-59FE-7037-1D3EFB8CA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72816"/>
            <a:ext cx="2851529" cy="438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13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37C8C-D048-7D8A-41F6-4EEA4ADB9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+mn-lt"/>
              </a:rPr>
              <a:t>Надпись на памятнике гласит: «С этих берегов Иртыша в XVI веке началось освоение Сибири Российским государством»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4A70DFF-A996-9736-7FC7-7E0B7D139B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79" y="1504641"/>
            <a:ext cx="7366242" cy="490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4C0BDF5-BF52-0780-354C-B2E0E1D5B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1" y="1504641"/>
            <a:ext cx="7999909" cy="480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7142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Classic">
  <a:themeElements>
    <a:clrScheme name="Classic">
      <a:dk1>
        <a:sysClr val="windowText" lastClr="000000"/>
      </a:dk1>
      <a:lt1>
        <a:srgbClr val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Классическая">
      <a:majorFont>
        <a:latin typeface="Arial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120</TotalTime>
  <Words>827</Words>
  <Application>Microsoft Office PowerPoint</Application>
  <DocSecurity>0</DocSecurity>
  <PresentationFormat>Экран (4:3)</PresentationFormat>
  <Paragraphs>56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arial</vt:lpstr>
      <vt:lpstr>Courier New</vt:lpstr>
      <vt:lpstr>Montserrat</vt:lpstr>
      <vt:lpstr>Symbola</vt:lpstr>
      <vt:lpstr>Tahoma</vt:lpstr>
      <vt:lpstr>Times New Roman</vt:lpstr>
      <vt:lpstr>Wingdings</vt:lpstr>
      <vt:lpstr>Classic</vt:lpstr>
      <vt:lpstr>440 ЛЕТ ГОРОДУ ХАНТЫ-МАНСИЙСКУ    САМАРОВО: ИСТОРИЧЕСКАЯ ЧАСТЬ ГОРОДА </vt:lpstr>
      <vt:lpstr>ЗДРАВСТВУЙТЕ, РЕБЯТА!</vt:lpstr>
      <vt:lpstr>Современный Ханты-Мансийск</vt:lpstr>
      <vt:lpstr>440 ЛЕТ ГОРОДУ ХАНТЫ-МАНСИЙСКУ</vt:lpstr>
      <vt:lpstr>Князь Самар </vt:lpstr>
      <vt:lpstr>САМАРОВО</vt:lpstr>
      <vt:lpstr>САМАРОВО</vt:lpstr>
      <vt:lpstr>Памятник «Основателям города»</vt:lpstr>
      <vt:lpstr>Надпись на памятнике гласит: «С этих берегов Иртыша в XVI веке началось освоение Сибири Российским государством»</vt:lpstr>
      <vt:lpstr>Памятник Платону Лопареву</vt:lpstr>
      <vt:lpstr>Памятник Платону Лопареву</vt:lpstr>
      <vt:lpstr>Памятник Хрисанфу Лопареву</vt:lpstr>
      <vt:lpstr>Памятник Хрисанфу Лопареву</vt:lpstr>
      <vt:lpstr>Стелла «Великим Сибирским экспедициям»</vt:lpstr>
      <vt:lpstr>Стелла «Великим Сибирским экспедициям»</vt:lpstr>
      <vt:lpstr>Храм Покрова Пресвятой Богородицы</vt:lpstr>
      <vt:lpstr>Храм Покрова Пресвятой Богородицы</vt:lpstr>
      <vt:lpstr>Домашнее задание</vt:lpstr>
      <vt:lpstr>Стела «Первооткрывателям земли Югорской»</vt:lpstr>
      <vt:lpstr> Стела «Первооткрывателям земли Югорской»</vt:lpstr>
      <vt:lpstr> Подведение итогов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Христианские праздники и их традиции</dc:title>
  <dc:subject/>
  <dc:creator>1</dc:creator>
  <cp:keywords/>
  <dc:description/>
  <cp:lastModifiedBy>мария</cp:lastModifiedBy>
  <cp:revision>38</cp:revision>
  <dcterms:created xsi:type="dcterms:W3CDTF">2013-10-27T18:33:04Z</dcterms:created>
  <dcterms:modified xsi:type="dcterms:W3CDTF">2022-05-29T16:54:40Z</dcterms:modified>
  <cp:category/>
  <dc:identifier/>
  <cp:contentStatus/>
  <dc:language/>
  <cp:version/>
</cp:coreProperties>
</file>