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3" r:id="rId1"/>
  </p:sldMasterIdLst>
  <p:notesMasterIdLst>
    <p:notesMasterId r:id="rId20"/>
  </p:notesMasterIdLst>
  <p:sldIdLst>
    <p:sldId id="256" r:id="rId2"/>
    <p:sldId id="281" r:id="rId3"/>
    <p:sldId id="257" r:id="rId4"/>
    <p:sldId id="270" r:id="rId5"/>
    <p:sldId id="266" r:id="rId6"/>
    <p:sldId id="267" r:id="rId7"/>
    <p:sldId id="268" r:id="rId8"/>
    <p:sldId id="282" r:id="rId9"/>
    <p:sldId id="269" r:id="rId10"/>
    <p:sldId id="271" r:id="rId11"/>
    <p:sldId id="272" r:id="rId12"/>
    <p:sldId id="274" r:id="rId13"/>
    <p:sldId id="273" r:id="rId14"/>
    <p:sldId id="278" r:id="rId15"/>
    <p:sldId id="280" r:id="rId16"/>
    <p:sldId id="279" r:id="rId17"/>
    <p:sldId id="259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87135" autoAdjust="0"/>
  </p:normalViewPr>
  <p:slideViewPr>
    <p:cSldViewPr>
      <p:cViewPr varScale="1">
        <p:scale>
          <a:sx n="100" d="100"/>
          <a:sy n="100" d="100"/>
        </p:scale>
        <p:origin x="19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22D7B-0B88-47F0-8749-6194ED92A5B2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3FE68-2F2D-450D-A421-AD864394BA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5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Урок 5. АКВАРЕЛЬ. ХОЛОДНЫЙ ЦВЕТ</a:t>
            </a:r>
          </a:p>
          <a:p>
            <a:r>
              <a:rPr lang="ru-RU" b="1" dirty="0" smtClean="0"/>
              <a:t>Цели и задачи</a:t>
            </a:r>
          </a:p>
          <a:p>
            <a:r>
              <a:rPr lang="ru-RU" dirty="0" smtClean="0"/>
              <a:t>1.  Развитие </a:t>
            </a:r>
            <a:r>
              <a:rPr lang="ru-RU" dirty="0" err="1" smtClean="0"/>
              <a:t>цветовосприятия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 Знакомство с приёмами работы гуашью.</a:t>
            </a:r>
          </a:p>
          <a:p>
            <a:r>
              <a:rPr lang="ru-RU" dirty="0" smtClean="0"/>
              <a:t>3.  Обучение умению рисовать облака и морозные узоры.</a:t>
            </a:r>
          </a:p>
          <a:p>
            <a:r>
              <a:rPr lang="ru-RU" dirty="0" smtClean="0"/>
              <a:t>Оборудование и материалы:</a:t>
            </a:r>
            <a:r>
              <a:rPr lang="ru-RU" baseline="0" dirty="0" smtClean="0"/>
              <a:t> к</a:t>
            </a:r>
            <a:r>
              <a:rPr lang="ru-RU" dirty="0" smtClean="0"/>
              <a:t>арандаш, акварель, альбомные листы, стаканчик для воды, кисть, палитра.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FE68-2F2D-450D-A421-AD864394BAC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подведении итогов пусть учащиеся, сидящие за</a:t>
            </a:r>
            <a:r>
              <a:rPr lang="ru-RU" baseline="0" dirty="0" smtClean="0"/>
              <a:t> </a:t>
            </a:r>
            <a:r>
              <a:rPr lang="ru-RU" dirty="0" smtClean="0"/>
              <a:t>одной партой, оценят работу друг друга.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FE68-2F2D-450D-A421-AD864394BAC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2" descr="http://www.playcast.ru/uploads/2016/03/24/17963996.png"/>
          <p:cNvPicPr>
            <a:picLocks noChangeAspect="1" noChangeArrowheads="1"/>
          </p:cNvPicPr>
          <p:nvPr userDrawn="1"/>
        </p:nvPicPr>
        <p:blipFill>
          <a:blip r:embed="rId2">
            <a:lum bright="12000" contrast="-9000"/>
          </a:blip>
          <a:srcRect/>
          <a:stretch>
            <a:fillRect/>
          </a:stretch>
        </p:blipFill>
        <p:spPr bwMode="auto">
          <a:xfrm>
            <a:off x="500034" y="1071546"/>
            <a:ext cx="8643966" cy="1066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5871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44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2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07696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5798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6536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3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7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0359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538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pic>
        <p:nvPicPr>
          <p:cNvPr id="11" name="Picture 2" descr="http://www.playcast.ru/uploads/2016/03/24/17963996.png"/>
          <p:cNvPicPr>
            <a:picLocks noChangeAspect="1" noChangeArrowheads="1"/>
          </p:cNvPicPr>
          <p:nvPr userDrawn="1"/>
        </p:nvPicPr>
        <p:blipFill>
          <a:blip r:embed="rId13">
            <a:lum bright="24000" contrast="-45000"/>
          </a:blip>
          <a:srcRect/>
          <a:stretch>
            <a:fillRect/>
          </a:stretch>
        </p:blipFill>
        <p:spPr bwMode="auto">
          <a:xfrm>
            <a:off x="1214414" y="428604"/>
            <a:ext cx="7929586" cy="99535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 userDrawn="1"/>
        </p:nvSpPr>
        <p:spPr>
          <a:xfrm>
            <a:off x="0" y="285728"/>
            <a:ext cx="1142976" cy="1143008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://selivanovi.ru/images/handmade/izo/logo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285728"/>
            <a:ext cx="1071538" cy="1071570"/>
          </a:xfrm>
          <a:prstGeom prst="rect">
            <a:avLst/>
          </a:prstGeom>
          <a:noFill/>
        </p:spPr>
      </p:pic>
      <p:pic>
        <p:nvPicPr>
          <p:cNvPr id="16" name="Picture 2" descr="http://www.clipartbest.com/cliparts/9iR/g88/9iRg88xie.png"/>
          <p:cNvPicPr>
            <a:picLocks noChangeAspect="1" noChangeArrowheads="1"/>
          </p:cNvPicPr>
          <p:nvPr userDrawn="1"/>
        </p:nvPicPr>
        <p:blipFill>
          <a:blip r:embed="rId15" cstate="email"/>
          <a:srcRect l="28814" r="28813"/>
          <a:stretch>
            <a:fillRect/>
          </a:stretch>
        </p:blipFill>
        <p:spPr bwMode="auto">
          <a:xfrm rot="477034" flipH="1">
            <a:off x="114905" y="2889718"/>
            <a:ext cx="1868075" cy="3857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464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file:///C:\DOCUME~1\DREAMW~1\LOCALS~1\Temp\FineReader11\media\image2.jpe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5.xml"/><Relationship Id="rId5" Type="http://schemas.openxmlformats.org/officeDocument/2006/relationships/image" Target="../media/image22.jpeg"/><Relationship Id="rId10" Type="http://schemas.openxmlformats.org/officeDocument/2006/relationships/image" Target="../media/image24.jpeg"/><Relationship Id="rId4" Type="http://schemas.openxmlformats.org/officeDocument/2006/relationships/slide" Target="slide14.xml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13.xml"/><Relationship Id="rId7" Type="http://schemas.openxmlformats.org/officeDocument/2006/relationships/slide" Target="slide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slide" Target="slide14.xml"/><Relationship Id="rId10" Type="http://schemas.openxmlformats.org/officeDocument/2006/relationships/image" Target="../media/image20.jpeg"/><Relationship Id="rId4" Type="http://schemas.openxmlformats.org/officeDocument/2006/relationships/image" Target="../media/image21.jpeg"/><Relationship Id="rId9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13.xml"/><Relationship Id="rId7" Type="http://schemas.openxmlformats.org/officeDocument/2006/relationships/slide" Target="slide1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slide" Target="slide14.xml"/><Relationship Id="rId10" Type="http://schemas.openxmlformats.org/officeDocument/2006/relationships/image" Target="../media/image20.jpeg"/><Relationship Id="rId4" Type="http://schemas.openxmlformats.org/officeDocument/2006/relationships/image" Target="../media/image21.jpeg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13.xml"/><Relationship Id="rId7" Type="http://schemas.openxmlformats.org/officeDocument/2006/relationships/slide" Target="slide1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slide" Target="slide14.xml"/><Relationship Id="rId10" Type="http://schemas.openxmlformats.org/officeDocument/2006/relationships/image" Target="../media/image20.jpeg"/><Relationship Id="rId4" Type="http://schemas.openxmlformats.org/officeDocument/2006/relationships/image" Target="../media/image21.jpeg"/><Relationship Id="rId9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2214554"/>
            <a:ext cx="6929486" cy="2571767"/>
          </a:xfrm>
        </p:spPr>
        <p:txBody>
          <a:bodyPr/>
          <a:lstStyle/>
          <a:p>
            <a:r>
              <a:rPr lang="ru-RU" dirty="0" smtClean="0"/>
              <a:t>Акварель </a:t>
            </a:r>
            <a:br>
              <a:rPr lang="ru-RU" dirty="0" smtClean="0"/>
            </a:br>
            <a:r>
              <a:rPr lang="ru-RU" dirty="0" smtClean="0"/>
              <a:t>«Мир творчества»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2"/>
          <p:cNvSpPr txBox="1">
            <a:spLocks noGrp="1"/>
          </p:cNvSpPr>
          <p:nvPr>
            <p:ph type="subTitle" idx="1"/>
          </p:nvPr>
        </p:nvSpPr>
        <p:spPr bwMode="gray">
          <a:xfrm>
            <a:off x="2714612" y="5357826"/>
            <a:ext cx="383381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cs"/>
              </a:rPr>
              <a:t>Токарева Наталья Анатольевна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0" kern="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</a:t>
            </a:r>
            <a:r>
              <a:rPr lang="ru-RU" sz="1600" b="1" i="0" kern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едагог дополнительного образования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cs"/>
              </a:rPr>
              <a:t>Программа «Маленький мир»</a:t>
            </a:r>
            <a:endParaRPr kumimoji="0" lang="ru-RU" sz="1600" b="1" i="0" u="none" strike="noStrike" kern="0" cap="none" spc="0" normalizeH="0" baseline="0" noProof="0" dirty="0" smtClean="0">
              <a:ln w="1905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Краски неба. Облака</a:t>
            </a:r>
            <a:endParaRPr lang="ru-RU" dirty="0"/>
          </a:p>
        </p:txBody>
      </p:sp>
      <p:pic>
        <p:nvPicPr>
          <p:cNvPr id="28673" name="Picture 1" descr="C:\DOCUME~1\DREAMW~1\LOCALS~1\Temp\FineReader11\media\image2.jpe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071670" y="3786190"/>
            <a:ext cx="6766814" cy="18974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5852" y="1500174"/>
            <a:ext cx="7715304" cy="274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0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Microsoft Sans Serif" pitchFamily="34" charset="0"/>
              </a:rPr>
              <a:t>Последовательность рисования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 indent="203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Microsoft Sans Serif" pitchFamily="34" charset="0"/>
              </a:rPr>
              <a:t>Смочи бумагу губкой или широкой кистью. Выполни «отмывку» синей краской.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 indent="203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Microsoft Sans Serif" pitchFamily="34" charset="0"/>
              </a:rPr>
              <a:t>Сухой кистью или тряпочкой промокни краску                    в разных местах.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 indent="203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67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Microsoft Sans Serif" pitchFamily="34" charset="0"/>
              </a:rPr>
              <a:t>Снизу каждого облака добавь тёмную краску.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 indent="20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</a:pPr>
            <a:endParaRPr lang="ru-RU" sz="2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5715016"/>
            <a:ext cx="7429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03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Совет.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Microsoft Sans Serif" pitchFamily="34" charset="0"/>
              </a:rPr>
              <a:t>Избавиться от резких очертаний мазков, нанесённых на ранее положенный слой краски, можно, ув</a:t>
            </a:r>
            <a:r>
              <a:rPr lang="ru-RU" sz="2000" dirty="0" smtClean="0">
                <a:solidFill>
                  <a:srgbClr val="00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лажнив нужные участки чистой водой.</a:t>
            </a:r>
            <a:endParaRPr lang="ru-RU" sz="20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358346" y="6143644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живописи</a:t>
            </a:r>
            <a:endParaRPr lang="ru-RU" dirty="0"/>
          </a:p>
        </p:txBody>
      </p:sp>
      <p:pic>
        <p:nvPicPr>
          <p:cNvPr id="29698" name="Picture 2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1500174"/>
            <a:ext cx="3571899" cy="155486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29190" y="1500174"/>
            <a:ext cx="3286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Arial" pitchFamily="34" charset="0"/>
              </a:rPr>
              <a:t>Какой это мастер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Arial" pitchFamily="34" charset="0"/>
              </a:rPr>
              <a:t>На стёкла нанёс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Arial" pitchFamily="34" charset="0"/>
              </a:rPr>
              <a:t>И листья, и травы,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Arial" pitchFamily="34" charset="0"/>
              </a:rPr>
              <a:t> И заросли роз?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3143248"/>
            <a:ext cx="664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Зимнее окно</a:t>
            </a:r>
          </a:p>
          <a:p>
            <a:pPr algn="ctr"/>
            <a:r>
              <a:rPr lang="ru-RU" sz="2000" b="1" dirty="0" smtClean="0"/>
              <a:t>Последовательность рисования на цветном фоне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4071942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Морозные узоры на стекле напоминают веточки или ледяные цветы. Цвет узоров зависит  от освещения. </a:t>
            </a:r>
          </a:p>
          <a:p>
            <a:r>
              <a:rPr lang="ru-RU" sz="2400" dirty="0" smtClean="0"/>
              <a:t>В лучах солнца они становятся разноцветными.</a:t>
            </a:r>
            <a:endParaRPr lang="ru-RU" sz="2400" dirty="0"/>
          </a:p>
        </p:txBody>
      </p:sp>
      <p:pic>
        <p:nvPicPr>
          <p:cNvPr id="29702" name="Picture 6" descr="image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4000504"/>
            <a:ext cx="1857388" cy="260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Зимнее окно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571612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Обрати внимание, что светлое хорошо заметно           на тёмном, а тёмное — на светлом. Морозные узоры переливаются разными цветами от пламени свечи. Цвет холодных ледяных узоров зависит </a:t>
            </a:r>
          </a:p>
          <a:p>
            <a:r>
              <a:rPr lang="ru-RU" sz="2400" dirty="0" smtClean="0"/>
              <a:t>от освещения. В пламени свечи они становятся тёплыми и разноцветными.</a:t>
            </a:r>
          </a:p>
        </p:txBody>
      </p:sp>
      <p:pic>
        <p:nvPicPr>
          <p:cNvPr id="4" name="Picture 5" descr="imag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929066"/>
            <a:ext cx="2143140" cy="2622077"/>
          </a:xfrm>
          <a:prstGeom prst="rect">
            <a:avLst/>
          </a:prstGeom>
          <a:noFill/>
        </p:spPr>
      </p:pic>
      <p:pic>
        <p:nvPicPr>
          <p:cNvPr id="5" name="Picture 6" descr="image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3929066"/>
            <a:ext cx="1857388" cy="260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500306"/>
            <a:ext cx="1163206" cy="1428760"/>
          </a:xfrm>
          <a:prstGeom prst="rect">
            <a:avLst/>
          </a:prstGeom>
          <a:noFill/>
        </p:spPr>
      </p:pic>
      <p:pic>
        <p:nvPicPr>
          <p:cNvPr id="30723" name="Picture 3" descr="image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2500306"/>
            <a:ext cx="1214446" cy="149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image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4786322"/>
            <a:ext cx="1214446" cy="150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image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43174" y="4786322"/>
            <a:ext cx="1214446" cy="1485844"/>
          </a:xfrm>
          <a:prstGeom prst="rect">
            <a:avLst/>
          </a:prstGeom>
          <a:noFill/>
        </p:spPr>
      </p:pic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1214414" y="357166"/>
            <a:ext cx="7929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Поэтапное рисование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392906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1 этап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392906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2 этап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621508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3 этап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621508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4 этап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785786" y="1643050"/>
            <a:ext cx="350046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Зимнее окно</a:t>
            </a:r>
            <a:endParaRPr kumimoji="0" lang="ru-RU" sz="3600" b="1" i="0" u="none" strike="noStrike" kern="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pic>
        <p:nvPicPr>
          <p:cNvPr id="15" name="Рисунок 14" descr="Рисунок6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9124" y="1643050"/>
            <a:ext cx="4214843" cy="5027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3" y="1714487"/>
            <a:ext cx="4084100" cy="4929223"/>
          </a:xfrm>
          <a:prstGeom prst="rect">
            <a:avLst/>
          </a:prstGeom>
        </p:spPr>
      </p:pic>
      <p:pic>
        <p:nvPicPr>
          <p:cNvPr id="30722" name="Picture 2" descr="image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500306"/>
            <a:ext cx="1163206" cy="1428760"/>
          </a:xfrm>
          <a:prstGeom prst="rect">
            <a:avLst/>
          </a:prstGeom>
          <a:noFill/>
        </p:spPr>
      </p:pic>
      <p:pic>
        <p:nvPicPr>
          <p:cNvPr id="30723" name="Picture 3" descr="image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500306"/>
            <a:ext cx="1214446" cy="149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image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290" y="4786322"/>
            <a:ext cx="1214446" cy="150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image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3174" y="4786322"/>
            <a:ext cx="1214446" cy="1485844"/>
          </a:xfrm>
          <a:prstGeom prst="rect">
            <a:avLst/>
          </a:prstGeom>
          <a:noFill/>
        </p:spPr>
      </p:pic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1214414" y="357166"/>
            <a:ext cx="7929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Поэтапное рисование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392906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1 этап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392906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2 этап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621508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3 этап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621508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4 этап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785786" y="1643050"/>
            <a:ext cx="350046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Зимнее окно</a:t>
            </a:r>
            <a:endParaRPr kumimoji="0" lang="ru-RU" sz="3600" b="1" i="0" u="none" strike="noStrike" kern="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571613"/>
            <a:ext cx="4175048" cy="5127014"/>
          </a:xfrm>
          <a:prstGeom prst="rect">
            <a:avLst/>
          </a:prstGeom>
        </p:spPr>
      </p:pic>
      <p:pic>
        <p:nvPicPr>
          <p:cNvPr id="30722" name="Picture 2" descr="image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500306"/>
            <a:ext cx="1163206" cy="1428760"/>
          </a:xfrm>
          <a:prstGeom prst="rect">
            <a:avLst/>
          </a:prstGeom>
          <a:noFill/>
        </p:spPr>
      </p:pic>
      <p:pic>
        <p:nvPicPr>
          <p:cNvPr id="30723" name="Picture 3" descr="image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500306"/>
            <a:ext cx="1214446" cy="149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image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290" y="4786322"/>
            <a:ext cx="1214446" cy="150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image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3174" y="4786322"/>
            <a:ext cx="1214446" cy="1485844"/>
          </a:xfrm>
          <a:prstGeom prst="rect">
            <a:avLst/>
          </a:prstGeom>
          <a:noFill/>
        </p:spPr>
      </p:pic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1214414" y="357166"/>
            <a:ext cx="7929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Поэтапное рисование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392906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1 этап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392906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2 этап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621508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3 этап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621508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4 этап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785786" y="1643050"/>
            <a:ext cx="350046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Зимнее окно</a:t>
            </a:r>
            <a:endParaRPr kumimoji="0" lang="ru-RU" sz="3600" b="1" i="0" u="none" strike="noStrike" kern="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643050"/>
            <a:ext cx="4206034" cy="5000660"/>
          </a:xfrm>
          <a:prstGeom prst="rect">
            <a:avLst/>
          </a:prstGeom>
        </p:spPr>
      </p:pic>
      <p:pic>
        <p:nvPicPr>
          <p:cNvPr id="30722" name="Picture 2" descr="image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500306"/>
            <a:ext cx="1163206" cy="1428760"/>
          </a:xfrm>
          <a:prstGeom prst="rect">
            <a:avLst/>
          </a:prstGeom>
          <a:noFill/>
        </p:spPr>
      </p:pic>
      <p:pic>
        <p:nvPicPr>
          <p:cNvPr id="30723" name="Picture 3" descr="image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500306"/>
            <a:ext cx="1214446" cy="149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image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290" y="4786322"/>
            <a:ext cx="1214446" cy="150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image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3174" y="4786322"/>
            <a:ext cx="1214446" cy="1485844"/>
          </a:xfrm>
          <a:prstGeom prst="rect">
            <a:avLst/>
          </a:prstGeom>
          <a:noFill/>
        </p:spPr>
      </p:pic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1214414" y="357166"/>
            <a:ext cx="7929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Поэтапное рисование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392906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1 этап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392906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2 этап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621508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3 этап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621508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4 этап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785786" y="1643050"/>
            <a:ext cx="350046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Зимнее окно</a:t>
            </a:r>
            <a:endParaRPr kumimoji="0" lang="ru-RU" sz="3600" b="1" i="0" u="none" strike="noStrike" kern="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olb010.png"/>
          <p:cNvPicPr>
            <a:picLocks noChangeAspect="1"/>
          </p:cNvPicPr>
          <p:nvPr/>
        </p:nvPicPr>
        <p:blipFill>
          <a:blip r:embed="rId3" cstate="email"/>
          <a:srcRect r="-7052"/>
          <a:stretch>
            <a:fillRect/>
          </a:stretch>
        </p:blipFill>
        <p:spPr>
          <a:xfrm>
            <a:off x="6143636" y="1500174"/>
            <a:ext cx="2357454" cy="53578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49605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Оцени себя…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857364"/>
            <a:ext cx="5286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Что тебе нужно было сделать? Какое было задание?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Ты справился с заданием?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Полностью?</a:t>
            </a:r>
          </a:p>
        </p:txBody>
      </p:sp>
      <p:sp>
        <p:nvSpPr>
          <p:cNvPr id="9" name="Управляющая кнопка: домой 8">
            <a:hlinkClick r:id="" action="ppaction://hlinkshowjump?jump=endshow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3500438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Самостоятельно или                 с чьей-то помощью? С чьей?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4429132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Ты доволен своей работой или хотел бы что-нибудь изменить?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Рисунок 10" descr="Рисунок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864" y="2714620"/>
            <a:ext cx="1862672" cy="2214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МОЛОДЦЫ! Сохраняйте рисунки для конкурсов!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74517"/>
            <a:ext cx="5796136" cy="43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4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Соблюдай технику безопасности дома!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9290" y="2286000"/>
            <a:ext cx="4792133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4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Акварель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1500174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Акварель — прозрачная краска, которую разводят водой. Для работы акварелью подойдут тонкие мягкие кисти и белая или желтоватая бумага с </a:t>
            </a:r>
            <a:r>
              <a:rPr lang="ru-RU" sz="2400" dirty="0" smtClean="0"/>
              <a:t>рельефной </a:t>
            </a:r>
            <a:r>
              <a:rPr lang="ru-RU" sz="2400" dirty="0" smtClean="0"/>
              <a:t>поверхностью.</a:t>
            </a:r>
            <a:endParaRPr lang="ru-RU" sz="2400" dirty="0"/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143248"/>
            <a:ext cx="49470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57290" y="4857760"/>
            <a:ext cx="7643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Акварель требует быстрой и точной работы, исправления почти невозможны. Ты уже знаешь, что краску можно наносить на сухую бумагу слой   за слоем, а можно «вливать» цвет в цвет, «растягивать» его.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Холодный цвет</a:t>
            </a:r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500166" y="1785926"/>
            <a:ext cx="5429288" cy="1464231"/>
          </a:xfrm>
          <a:prstGeom prst="wedgeRoundRectCallout">
            <a:avLst>
              <a:gd name="adj1" fmla="val -48999"/>
              <a:gd name="adj2" fmla="val 6851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 smtClean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Какие цвета являются холодными? </a:t>
            </a:r>
            <a:endParaRPr lang="ru-RU" sz="4000" dirty="0">
              <a:ln>
                <a:solidFill>
                  <a:schemeClr val="bg1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rcRect l="1538" t="3652" r="33846" b="14661"/>
          <a:stretch>
            <a:fillRect/>
          </a:stretch>
        </p:blipFill>
        <p:spPr>
          <a:xfrm>
            <a:off x="3357554" y="3429000"/>
            <a:ext cx="3538928" cy="32861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Холодный цвет</a:t>
            </a:r>
            <a:endParaRPr lang="ru-RU" dirty="0"/>
          </a:p>
        </p:txBody>
      </p:sp>
      <p:pic>
        <p:nvPicPr>
          <p:cNvPr id="7" name="Содержимое 6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000496" y="1500173"/>
            <a:ext cx="5143504" cy="2745519"/>
          </a:xfrm>
        </p:spPr>
      </p:pic>
      <p:sp>
        <p:nvSpPr>
          <p:cNvPr id="5" name="TextBox 4"/>
          <p:cNvSpPr txBox="1"/>
          <p:nvPr/>
        </p:nvSpPr>
        <p:spPr>
          <a:xfrm>
            <a:off x="1357290" y="1643050"/>
            <a:ext cx="25875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Я сижу тихонько</a:t>
            </a:r>
          </a:p>
          <a:p>
            <a:r>
              <a:rPr lang="ru-RU" sz="2400" dirty="0" smtClean="0"/>
              <a:t>Около прибоя –</a:t>
            </a:r>
          </a:p>
          <a:p>
            <a:r>
              <a:rPr lang="ru-RU" sz="2400" dirty="0" smtClean="0"/>
              <a:t>Окунаю кисточку</a:t>
            </a:r>
          </a:p>
          <a:p>
            <a:r>
              <a:rPr lang="ru-RU" sz="2400" dirty="0" smtClean="0"/>
              <a:t>В море </a:t>
            </a:r>
            <a:r>
              <a:rPr lang="ru-RU" sz="2400" dirty="0" err="1" smtClean="0"/>
              <a:t>голубое</a:t>
            </a:r>
            <a:r>
              <a:rPr lang="ru-RU" sz="2400" dirty="0" smtClean="0"/>
              <a:t>.</a:t>
            </a:r>
          </a:p>
          <a:p>
            <a:pPr algn="r"/>
            <a:r>
              <a:rPr lang="ru-RU" sz="2400" dirty="0" smtClean="0"/>
              <a:t>В.Орлов</a:t>
            </a:r>
            <a:endParaRPr lang="ru-RU" sz="2400" dirty="0"/>
          </a:p>
        </p:txBody>
      </p:sp>
      <p:pic>
        <p:nvPicPr>
          <p:cNvPr id="1028" name="Picture 4" descr="imag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357826"/>
            <a:ext cx="2139189" cy="135732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643042" y="4143380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94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Arial" pitchFamily="34" charset="0"/>
              </a:rPr>
              <a:t>Синий,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0"/>
              </a:rPr>
              <a:t>голубой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Arial" pitchFamily="34" charset="0"/>
              </a:rPr>
              <a:t>, зелёный — холодные цвета. Они напоминают лунный свет, лёд, снег — всё то, что в природе действительно является холодным.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31" name="Picture 7" descr="image3"/>
          <p:cNvPicPr>
            <a:picLocks noChangeAspect="1" noChangeArrowheads="1"/>
          </p:cNvPicPr>
          <p:nvPr/>
        </p:nvPicPr>
        <p:blipFill>
          <a:blip r:embed="rId4"/>
          <a:srcRect l="6224"/>
          <a:stretch>
            <a:fillRect/>
          </a:stretch>
        </p:blipFill>
        <p:spPr bwMode="auto">
          <a:xfrm>
            <a:off x="1785918" y="5357826"/>
            <a:ext cx="2708437" cy="139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imag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929066"/>
            <a:ext cx="534853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Холодный цвет</a:t>
            </a:r>
            <a:endParaRPr lang="ru-RU" dirty="0"/>
          </a:p>
        </p:txBody>
      </p:sp>
      <p:pic>
        <p:nvPicPr>
          <p:cNvPr id="24577" name="Picture 1" descr="imag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3857628"/>
            <a:ext cx="1428760" cy="22207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00134" y="1857364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9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Arial" pitchFamily="34" charset="0"/>
              </a:rPr>
              <a:t>Холодные цвета создают ощущение прохлады. Предметы холодных цветов на картине как бы удаляются от зрителя, поэтому дальний план изображают словно в </a:t>
            </a:r>
            <a:r>
              <a:rPr lang="ru-RU" sz="2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0"/>
              </a:rPr>
              <a:t>голубой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Arial" pitchFamily="34" charset="0"/>
              </a:rPr>
              <a:t> дымке.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Холодный цвет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1571612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9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Художник использовал серую бумагу, которая помогла ему сделать рисунок в холодной гамме.</a:t>
            </a:r>
          </a:p>
          <a:p>
            <a:pPr lvl="0" indent="27940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5602" name="Picture 2" descr="imag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478522"/>
            <a:ext cx="5286412" cy="367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6429396"/>
            <a:ext cx="621510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50"/>
              </a:lnSpc>
            </a:pPr>
            <a:r>
              <a:rPr lang="ru-RU" b="1" i="1" dirty="0" smtClean="0">
                <a:solidFill>
                  <a:srgbClr val="000000"/>
                </a:solidFill>
                <a:ea typeface="Arial"/>
              </a:rPr>
              <a:t>Дж. М. У. Тёрнер. Вид на пересечение каналов</a:t>
            </a:r>
            <a:endParaRPr lang="ru-RU" b="1" i="1" dirty="0">
              <a:ea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Отдохни!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653" y="2060848"/>
            <a:ext cx="6717952" cy="391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22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857356" y="4500570"/>
            <a:ext cx="43577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Облако, облако,</a:t>
            </a:r>
          </a:p>
          <a:p>
            <a:r>
              <a:rPr lang="ru-RU" sz="2400" dirty="0" smtClean="0"/>
              <a:t>Шёрстка колечками, </a:t>
            </a:r>
          </a:p>
          <a:p>
            <a:r>
              <a:rPr lang="ru-RU" sz="2400" dirty="0" smtClean="0"/>
              <a:t>Очень ты, облако,</a:t>
            </a:r>
          </a:p>
          <a:p>
            <a:r>
              <a:rPr lang="ru-RU" sz="2400" dirty="0" smtClean="0"/>
              <a:t>Схоже с овечками.</a:t>
            </a:r>
          </a:p>
          <a:p>
            <a:r>
              <a:rPr lang="ru-RU" sz="2400" i="1" dirty="0" smtClean="0"/>
              <a:t>                              </a:t>
            </a:r>
            <a:r>
              <a:rPr lang="ru-RU" sz="2000" i="1" dirty="0" smtClean="0"/>
              <a:t>В.Лунин</a:t>
            </a:r>
            <a:endParaRPr lang="ru-RU" sz="2000" i="1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Холодный цвет</a:t>
            </a:r>
            <a:endParaRPr lang="ru-RU" dirty="0"/>
          </a:p>
        </p:txBody>
      </p:sp>
      <p:pic>
        <p:nvPicPr>
          <p:cNvPr id="26629" name="Picture 5" descr="image1"/>
          <p:cNvPicPr>
            <a:picLocks noChangeAspect="1" noChangeArrowheads="1"/>
          </p:cNvPicPr>
          <p:nvPr/>
        </p:nvPicPr>
        <p:blipFill>
          <a:blip r:embed="rId2"/>
          <a:srcRect r="26928"/>
          <a:stretch>
            <a:fillRect/>
          </a:stretch>
        </p:blipFill>
        <p:spPr bwMode="auto">
          <a:xfrm>
            <a:off x="5072066" y="4500570"/>
            <a:ext cx="3890093" cy="1285884"/>
          </a:xfrm>
          <a:prstGeom prst="rect">
            <a:avLst/>
          </a:prstGeom>
          <a:noFill/>
        </p:spPr>
      </p:pic>
      <p:pic>
        <p:nvPicPr>
          <p:cNvPr id="26639" name="Picture 15" descr="https://img4.postila.ru/storage/11808000/11794930/1c18d26fe6f51e42990a07d5c63078c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71612"/>
            <a:ext cx="4762500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286</TotalTime>
  <Words>528</Words>
  <Application>Microsoft Office PowerPoint</Application>
  <PresentationFormat>Экран (4:3)</PresentationFormat>
  <Paragraphs>88</Paragraphs>
  <Slides>18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Corbel</vt:lpstr>
      <vt:lpstr>Gill Sans MT</vt:lpstr>
      <vt:lpstr>Impact</vt:lpstr>
      <vt:lpstr>Microsoft Sans Serif</vt:lpstr>
      <vt:lpstr>Times New Roman</vt:lpstr>
      <vt:lpstr>Wingdings</vt:lpstr>
      <vt:lpstr>Badge</vt:lpstr>
      <vt:lpstr>Акварель  «Мир творчества» </vt:lpstr>
      <vt:lpstr>Соблюдай технику безопасности дома!</vt:lpstr>
      <vt:lpstr>Акварель</vt:lpstr>
      <vt:lpstr>Холодный цвет</vt:lpstr>
      <vt:lpstr>Холодный цвет</vt:lpstr>
      <vt:lpstr>Холодный цвет</vt:lpstr>
      <vt:lpstr>Холодный цвет</vt:lpstr>
      <vt:lpstr>Отдохни!</vt:lpstr>
      <vt:lpstr>Холодный цвет</vt:lpstr>
      <vt:lpstr>Краски неба. Облака</vt:lpstr>
      <vt:lpstr>Школа живописи</vt:lpstr>
      <vt:lpstr>Зимнее окно</vt:lpstr>
      <vt:lpstr>Поэтапное рисование</vt:lpstr>
      <vt:lpstr>Поэтапное рисование</vt:lpstr>
      <vt:lpstr>Поэтапное рисование</vt:lpstr>
      <vt:lpstr>Поэтапное рисование</vt:lpstr>
      <vt:lpstr>Оцени себя…</vt:lpstr>
      <vt:lpstr>МОЛОДЦЫ! Сохраняйте рисунки для конкурсов!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tokareva.tokareva-na1971@yandex.ru</cp:lastModifiedBy>
  <cp:revision>47</cp:revision>
  <dcterms:modified xsi:type="dcterms:W3CDTF">2022-02-04T05:28:12Z</dcterms:modified>
</cp:coreProperties>
</file>