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60" r:id="rId4"/>
    <p:sldId id="271" r:id="rId5"/>
    <p:sldId id="259" r:id="rId6"/>
    <p:sldId id="276" r:id="rId7"/>
    <p:sldId id="261" r:id="rId8"/>
    <p:sldId id="263" r:id="rId9"/>
    <p:sldId id="264" r:id="rId10"/>
    <p:sldId id="270" r:id="rId11"/>
    <p:sldId id="265" r:id="rId12"/>
    <p:sldId id="267" r:id="rId13"/>
    <p:sldId id="268" r:id="rId14"/>
    <p:sldId id="266" r:id="rId15"/>
    <p:sldId id="269" r:id="rId16"/>
    <p:sldId id="258" r:id="rId17"/>
    <p:sldId id="273" r:id="rId18"/>
    <p:sldId id="274" r:id="rId19"/>
    <p:sldId id="262" r:id="rId20"/>
    <p:sldId id="272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563A5E-A343-41C0-AF01-123AB766592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BAD702-5998-4703-BC05-11F0A14D7B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21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A5E-A343-41C0-AF01-123AB766592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702-5998-4703-BC05-11F0A14D7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6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A5E-A343-41C0-AF01-123AB766592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702-5998-4703-BC05-11F0A14D7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3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A5E-A343-41C0-AF01-123AB766592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702-5998-4703-BC05-11F0A14D7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5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A5E-A343-41C0-AF01-123AB766592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702-5998-4703-BC05-11F0A14D7B2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47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A5E-A343-41C0-AF01-123AB766592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702-5998-4703-BC05-11F0A14D7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1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A5E-A343-41C0-AF01-123AB766592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702-5998-4703-BC05-11F0A14D7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1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A5E-A343-41C0-AF01-123AB766592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702-5998-4703-BC05-11F0A14D7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0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A5E-A343-41C0-AF01-123AB766592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702-5998-4703-BC05-11F0A14D7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5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A5E-A343-41C0-AF01-123AB766592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702-5998-4703-BC05-11F0A14D7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3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63A5E-A343-41C0-AF01-123AB766592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D702-5998-4703-BC05-11F0A14D7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4563A5E-A343-41C0-AF01-123AB766592E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7BAD702-5998-4703-BC05-11F0A14D7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2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esco.org/prizes" TargetMode="External"/><Relationship Id="rId7" Type="http://schemas.openxmlformats.org/officeDocument/2006/relationships/hyperlink" Target="https://ru.unesco.org/celebrations/international-days" TargetMode="External"/><Relationship Id="rId2" Type="http://schemas.openxmlformats.org/officeDocument/2006/relationships/hyperlink" Target="https://en.unesco.org/countries/russian-feder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unesco.org/mab/awards/sultan-qaboos/" TargetMode="External"/><Relationship Id="rId5" Type="http://schemas.openxmlformats.org/officeDocument/2006/relationships/hyperlink" Target="https://en.unesco.org/science-sustainable-future/women-in-science" TargetMode="External"/><Relationship Id="rId4" Type="http://schemas.openxmlformats.org/officeDocument/2006/relationships/hyperlink" Target="https://en.unesco.org/node/30528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esco.org/executiveboard" TargetMode="External"/><Relationship Id="rId2" Type="http://schemas.openxmlformats.org/officeDocument/2006/relationships/hyperlink" Target="https://en.unesco.org/generalconferenc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1%80%D0%B8%D0%B6" TargetMode="External"/><Relationship Id="rId2" Type="http://schemas.openxmlformats.org/officeDocument/2006/relationships/hyperlink" Target="https://ru.wikipedia.org/wiki/1945_%D0%B3%D0%BE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2%D0%BD%D0%B5%D1%88%D0%BD%D1%8F%D1%8F_%D0%BF%D0%BE%D0%BB%D0%B8%D1%82%D0%B8%D0%BA%D0%B0" TargetMode="External"/><Relationship Id="rId4" Type="http://schemas.openxmlformats.org/officeDocument/2006/relationships/hyperlink" Target="https://ru.wikipedia.org/wiki/%D0%A4%D1%80%D0%B0%D0%BD%D1%86%D0%B8%D1%8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0%D0%BA%D0%BE%D0%BD%D0%BD%D0%BE%D1%81%D1%82%D1%8C" TargetMode="External"/><Relationship Id="rId13" Type="http://schemas.openxmlformats.org/officeDocument/2006/relationships/hyperlink" Target="https://ru.wikipedia.org/wiki/%D0%A0%D0%B0%D1%81%D0%B0" TargetMode="External"/><Relationship Id="rId18" Type="http://schemas.openxmlformats.org/officeDocument/2006/relationships/image" Target="../media/image3.jpeg"/><Relationship Id="rId3" Type="http://schemas.openxmlformats.org/officeDocument/2006/relationships/hyperlink" Target="https://ru.wikipedia.org/wiki/%D0%9D%D0%B0%D1%80%D0%BE%D0%B4" TargetMode="External"/><Relationship Id="rId7" Type="http://schemas.openxmlformats.org/officeDocument/2006/relationships/hyperlink" Target="https://ru.wikipedia.org/wiki/%D0%A1%D0%BF%D1%80%D0%B0%D0%B2%D0%B5%D0%B4%D0%BB%D0%B8%D0%B2%D0%BE%D1%81%D1%82%D1%8C" TargetMode="External"/><Relationship Id="rId12" Type="http://schemas.openxmlformats.org/officeDocument/2006/relationships/hyperlink" Target="https://ru.wikipedia.org/wiki/%D0%9E%D1%80%D0%B3%D0%B0%D0%BD%D0%B8%D0%B7%D0%B0%D1%86%D0%B8%D1%8F_%D0%9E%D0%B1%D1%8A%D0%B5%D0%B4%D0%B8%D0%BD%D1%91%D0%BD%D0%BD%D1%8B%D1%85_%D0%9D%D0%B0%D1%86%D0%B8%D0%B9" TargetMode="External"/><Relationship Id="rId17" Type="http://schemas.openxmlformats.org/officeDocument/2006/relationships/hyperlink" Target="https://ru.wikipedia.org/wiki/%D0%A0%D0%B5%D0%BB%D0%B8%D0%B3%D0%B8%D1%8F" TargetMode="External"/><Relationship Id="rId2" Type="http://schemas.openxmlformats.org/officeDocument/2006/relationships/hyperlink" Target="https://ru.wikipedia.org/wiki/%D0%93%D0%BE%D1%81%D1%83%D0%B4%D0%B0%D1%80%D1%81%D1%82%D0%B2%D0%BE" TargetMode="External"/><Relationship Id="rId16" Type="http://schemas.openxmlformats.org/officeDocument/2006/relationships/hyperlink" Target="https://ru.wikipedia.org/wiki/%D0%A1%D0%B5%D0%BA%D1%81%D1%83%D0%B0%D0%BB%D1%8C%D0%BD%D0%B0%D1%8F_%D0%BE%D1%80%D0%B8%D0%B5%D0%BD%D1%82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3%D0%BB%D1%8C%D1%82%D1%83%D1%80%D0%B0" TargetMode="External"/><Relationship Id="rId11" Type="http://schemas.openxmlformats.org/officeDocument/2006/relationships/hyperlink" Target="https://ru.wikipedia.org/wiki/%D0%A3%D1%81%D1%82%D0%B0%D0%B2_%D0%9E%D0%9E%D0%9D" TargetMode="External"/><Relationship Id="rId5" Type="http://schemas.openxmlformats.org/officeDocument/2006/relationships/hyperlink" Target="https://ru.wikipedia.org/wiki/%D0%9D%D0%B0%D1%83%D0%BA%D0%B0" TargetMode="External"/><Relationship Id="rId15" Type="http://schemas.openxmlformats.org/officeDocument/2006/relationships/hyperlink" Target="https://ru.wikipedia.org/wiki/%D0%AF%D0%B7%D1%8B%D0%BA" TargetMode="External"/><Relationship Id="rId10" Type="http://schemas.openxmlformats.org/officeDocument/2006/relationships/hyperlink" Target="https://ru.wikipedia.org/wiki/%D0%A1%D0%B2%D0%BE%D0%B1%D0%BE%D0%B4%D0%B0" TargetMode="External"/><Relationship Id="rId4" Type="http://schemas.openxmlformats.org/officeDocument/2006/relationships/hyperlink" Target="https://ru.wikipedia.org/wiki/%D0%9E%D0%B1%D1%80%D0%B0%D0%B7%D0%BE%D0%B2%D0%B0%D0%BD%D0%B8%D0%B5" TargetMode="External"/><Relationship Id="rId9" Type="http://schemas.openxmlformats.org/officeDocument/2006/relationships/hyperlink" Target="https://ru.wikipedia.org/wiki/%D0%9F%D1%80%D0%B0%D0%B2%D0%B0_%D1%87%D0%B5%D0%BB%D0%BE%D0%B2%D0%B5%D0%BA%D0%B0" TargetMode="External"/><Relationship Id="rId14" Type="http://schemas.openxmlformats.org/officeDocument/2006/relationships/hyperlink" Target="https://ru.wikipedia.org/wiki/%D0%93%D0%B5%D0%BD%D0%B4%D0%B5%D1%8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8A24A-D3C5-48C1-BD6E-4901C9D56A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 ЮНЕСКО в области сохранения культурных ценностей народов Мира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C0C23F-4785-4BB1-96DF-B09058799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505" y="5975624"/>
            <a:ext cx="8767860" cy="532478"/>
          </a:xfrm>
        </p:spPr>
        <p:txBody>
          <a:bodyPr>
            <a:normAutofit lnSpcReduction="10000"/>
          </a:bodyPr>
          <a:lstStyle/>
          <a:p>
            <a:r>
              <a:rPr lang="ru-RU" sz="1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52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(3467) 32-93-88, </a:t>
            </a:r>
            <a:r>
              <a:rPr lang="ru-RU" sz="1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lylyngsoyum@yandex.ru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881DB-5802-4041-B84D-F349BD486643}"/>
              </a:ext>
            </a:extLst>
          </p:cNvPr>
          <p:cNvSpPr txBox="1"/>
          <p:nvPr/>
        </p:nvSpPr>
        <p:spPr>
          <a:xfrm>
            <a:off x="2936810" y="349898"/>
            <a:ext cx="60579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CFE5-3770-484D-8C12-F4BA255B081A}"/>
              </a:ext>
            </a:extLst>
          </p:cNvPr>
          <p:cNvSpPr txBox="1"/>
          <p:nvPr/>
        </p:nvSpPr>
        <p:spPr>
          <a:xfrm>
            <a:off x="7676761" y="4693298"/>
            <a:ext cx="609755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 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Белявская Ирина Борисовна</a:t>
            </a:r>
          </a:p>
        </p:txBody>
      </p:sp>
    </p:spTree>
    <p:extLst>
      <p:ext uri="{BB962C8B-B14F-4D97-AF65-F5344CB8AC3E}">
        <p14:creationId xmlns:p14="http://schemas.microsoft.com/office/powerpoint/2010/main" val="334049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E7FBA-15C5-4B88-AE78-6B25EF77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6991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F01049-2267-4307-B60B-8292FA339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2057400"/>
            <a:ext cx="10991461" cy="4038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осуществляется </a:t>
            </a:r>
            <a:r>
              <a:rPr lang="ru-RU" sz="3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ЮНЕСКО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довольно во многих направлениях, среди которых наиболее важным представляется законотворческая </a:t>
            </a:r>
            <a:r>
              <a:rPr lang="ru-RU" sz="3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ЮНЕСКО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разрабатывает и принимает различные конвенции и рекомендации в данной сфере, выступает инициатором проведения международных кампаний по охране выдающихся памятников на территории всего </a:t>
            </a:r>
            <a:r>
              <a:rPr lang="ru-RU" sz="36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ru-RU" sz="3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81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31C5A-5FA8-4A26-97A2-FF42487D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0723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4E591C-AA85-46F1-9D03-6296C5F27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2057400"/>
            <a:ext cx="10403632" cy="425942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справки: В 25% африканских стран, только 50% детей начального возраста, в настоящее время посещают школу. Женщины составляют две трети неграмотного взрослого населения по всему миру. </a:t>
            </a:r>
          </a:p>
          <a:p>
            <a:pPr algn="just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ЮНЕСКО была создана специальная программа «Образование для всех», которая призвана помочь повысить уровень образования в малоразвитых странах. </a:t>
            </a:r>
          </a:p>
          <a:p>
            <a:pPr algn="just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нее входит постройка новых школ, привлечение инновационных технологий для улучшения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534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DEFB0-A867-4037-9388-B0542FC9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4861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НАУКИ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F5372-6721-4579-B527-F405C72F4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04" y="1688841"/>
            <a:ext cx="10935478" cy="4749281"/>
          </a:xfrm>
        </p:spPr>
        <p:txBody>
          <a:bodyPr>
            <a:normAutofit lnSpcReduction="10000"/>
          </a:bodyPr>
          <a:lstStyle/>
          <a:p>
            <a:pPr algn="l"/>
            <a:endParaRPr lang="ru-RU" b="1" i="0" dirty="0">
              <a:solidFill>
                <a:srgbClr val="000000"/>
              </a:solidFill>
              <a:effectLst/>
              <a:latin typeface="YS Text Optional"/>
            </a:endParaRP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2000-ом году ЮНЕСКО учредила Всемирную программу оценки водных ресурсов. Данная программа призвана сосредоточиться на мировом водоснабжении и помочь внедрить глобальную систему мониторинга воды для обеспечения безопасности и сохранения водных ресурсов. 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Кампании, типа: «Вода для жизни» и «Всемирный день воды», направлены на повышение осведомленности общественности по вопросам, сохранности водных ресурсов и снабжением водой. </a:t>
            </a:r>
          </a:p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этого, организация занимается проблемами глобального изменения климата.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83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4109D-F8A3-4AA5-8F63-69D24926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609600"/>
            <a:ext cx="11066106" cy="10512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И ГУМАНИТАРНЫЕ НАУКИ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5EC0A0-E2D5-4731-9B7F-A7B6072B2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1380931"/>
            <a:ext cx="11066106" cy="4715069"/>
          </a:xfrm>
        </p:spPr>
        <p:txBody>
          <a:bodyPr>
            <a:normAutofit/>
          </a:bodyPr>
          <a:lstStyle/>
          <a:p>
            <a:pPr marL="45720" indent="0" algn="l">
              <a:buNone/>
            </a:pPr>
            <a:endParaRPr lang="ru-RU" b="1" i="0" dirty="0">
              <a:solidFill>
                <a:srgbClr val="000000"/>
              </a:solidFill>
              <a:effectLst/>
              <a:latin typeface="YS Text Optional"/>
            </a:endParaRPr>
          </a:p>
          <a:p>
            <a:pPr algn="just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направление работы ЮНЕСКО сосредоточено на биоэтике и, в частности, на области генетики. </a:t>
            </a:r>
          </a:p>
          <a:p>
            <a:pPr algn="just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стремится установить международные стандарты этики в науках, используя вопросы, касающиеся религии и философии, а также правовые и культурные аспекты.</a:t>
            </a:r>
          </a:p>
          <a:p>
            <a:pPr algn="just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в сферу деятельности входят вопросы, связанные с допингом в спорте.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14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BDD09-C510-450E-AE0C-C5FBF43C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И ИНФОРМАЦИЯ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7C6CBE-ED8B-4373-B91C-9283648D2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8" y="1800808"/>
            <a:ext cx="10991461" cy="4295192"/>
          </a:xfrm>
        </p:spPr>
        <p:txBody>
          <a:bodyPr>
            <a:normAutofit/>
          </a:bodyPr>
          <a:lstStyle/>
          <a:p>
            <a:pPr algn="just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своим программам организация ЮНЕСКО стремится обеспечить всеобщий доступ к информации через библиотеки, прессу и интернет. </a:t>
            </a:r>
          </a:p>
          <a:p>
            <a:pPr algn="just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выражения мнений через развитие сильных СМИ является в центре внимания организации. </a:t>
            </a:r>
          </a:p>
          <a:p>
            <a:pPr algn="just"/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год, 3-го мая проводится международный праздник «Всемирный день свободы печати».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12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948C4-C3EF-40D3-9D5B-8C065BFB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33" y="609600"/>
            <a:ext cx="10627567" cy="135636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СССР стал членом ЮНЕСКО 21 апреля 1954 года, с 1991 года его правопреемницей является </a:t>
            </a:r>
            <a:r>
              <a:rPr lang="ru-RU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Россия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7E4869-81DF-469B-AB05-CC093C218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7" y="2416628"/>
            <a:ext cx="11075437" cy="3679371"/>
          </a:xfrm>
        </p:spPr>
        <p:txBody>
          <a:bodyPr/>
          <a:lstStyle/>
          <a:p>
            <a:pPr algn="l"/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ЮНЕСКО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присуждает международные премии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областях своей компетенции. </a:t>
            </a:r>
          </a:p>
          <a:p>
            <a:pPr algn="l"/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 – Премия мира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им. Феликса </a:t>
            </a:r>
            <a:r>
              <a:rPr lang="ru-RU" sz="2800" b="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Уфуэ-Буаньи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Премия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Л'Ореаль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-ЮНЕСКО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"Женщины и Наука"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Премия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Султана Кабуса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 сохранение окружающей среды и др.</a:t>
            </a:r>
          </a:p>
          <a:p>
            <a:pPr algn="l"/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ЮНЕСКО также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отмечает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международные дни, года и десятилетия, принимает участие в праздновании важнейших для государств-членов памятных дат.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80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46E7C-8BB3-42A4-8386-D43FE226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79241"/>
          </a:xfrm>
        </p:spPr>
        <p:txBody>
          <a:bodyPr/>
          <a:lstStyle/>
          <a:p>
            <a:pPr algn="ctr"/>
            <a:r>
              <a:rPr lang="ru-RU" sz="4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Охрана</a:t>
            </a:r>
            <a:r>
              <a:rPr lang="ru-RU" sz="4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</a:t>
            </a:r>
            <a:r>
              <a:rPr lang="ru-RU" sz="4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r>
              <a:rPr lang="ru-RU" sz="4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FEFA23-CDDD-4E4D-BD56-1DF73271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22" y="1688841"/>
            <a:ext cx="11178073" cy="4637313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 памятников ЮНЕСКО много - 759! </a:t>
            </a: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Всех перечислить в этом посте нереально. Если интересно, посетите сайт ЮНЕСКО.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Погост Кижи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Всемирное наследие ЮНЕСКО">
            <a:extLst>
              <a:ext uri="{FF2B5EF4-FFF2-40B4-BE49-F238E27FC236}">
                <a16:creationId xmlns:a16="http://schemas.microsoft.com/office/drawing/2014/main" id="{572C9C93-CCA0-4BD0-8EEA-A15EAFFC4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2580331"/>
            <a:ext cx="3130614" cy="19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EFC634-E879-46A6-B132-6DBF59968869}"/>
              </a:ext>
            </a:extLst>
          </p:cNvPr>
          <p:cNvSpPr txBox="1"/>
          <p:nvPr/>
        </p:nvSpPr>
        <p:spPr>
          <a:xfrm>
            <a:off x="688133" y="4942883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центр Санкт-Петербурга и связанные с ним группы памятников</a:t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 descr="Всемирное наследие ЮНЕСКО">
            <a:extLst>
              <a:ext uri="{FF2B5EF4-FFF2-40B4-BE49-F238E27FC236}">
                <a16:creationId xmlns:a16="http://schemas.microsoft.com/office/drawing/2014/main" id="{8F2E9E97-4221-4E74-889B-8740ACA8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217" y="3097763"/>
            <a:ext cx="4552173" cy="34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07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EC94ED-91E5-415E-BEC7-9E7021E26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54" y="3007982"/>
            <a:ext cx="11033721" cy="3088018"/>
          </a:xfrm>
        </p:spPr>
        <p:txBody>
          <a:bodyPr>
            <a:normAutofit fontScale="92500" lnSpcReduction="20000"/>
          </a:bodyPr>
          <a:lstStyle/>
          <a:p>
            <a:r>
              <a:rPr lang="ru-RU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памятники </a:t>
            </a:r>
          </a:p>
          <a:p>
            <a:pPr marL="45720" indent="0">
              <a:buNone/>
            </a:pPr>
            <a:r>
              <a:rPr lang="ru-RU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Великого Новгорода и окрестностей</a:t>
            </a:r>
          </a:p>
          <a:p>
            <a:pPr marL="45720" indent="0">
              <a:buNone/>
            </a:pPr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Киев: Софийский собор и связанные </a:t>
            </a:r>
          </a:p>
          <a:p>
            <a:pPr marL="45720" indent="0">
              <a:buNone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ним монастырские строения, Киево-Печерская лавра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6ABAEC4-3712-49EF-A764-C71A994B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pPr algn="ctr"/>
            <a:r>
              <a:rPr lang="ru-RU" sz="4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Охрана</a:t>
            </a:r>
            <a:r>
              <a:rPr lang="ru-RU" sz="4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</a:t>
            </a:r>
            <a:r>
              <a:rPr lang="ru-RU" sz="4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r>
              <a:rPr lang="ru-RU" sz="4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4098" name="Picture 2" descr="Всемирное наследие ЮНЕСКО">
            <a:extLst>
              <a:ext uri="{FF2B5EF4-FFF2-40B4-BE49-F238E27FC236}">
                <a16:creationId xmlns:a16="http://schemas.microsoft.com/office/drawing/2014/main" id="{55F6A7B5-DA9C-4F0A-9C25-95CB93B0A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91" y="1768244"/>
            <a:ext cx="1909665" cy="262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семирное наследие ЮНЕСКО">
            <a:extLst>
              <a:ext uri="{FF2B5EF4-FFF2-40B4-BE49-F238E27FC236}">
                <a16:creationId xmlns:a16="http://schemas.microsoft.com/office/drawing/2014/main" id="{4F8CE527-1D46-4AFF-BA06-7B90B992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26" y="3429000"/>
            <a:ext cx="1909666" cy="286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27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6BF68C-70D8-4654-B18A-4B4B8B96A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970087"/>
            <a:ext cx="10776857" cy="4038600"/>
          </a:xfrm>
        </p:spPr>
        <p:txBody>
          <a:bodyPr/>
          <a:lstStyle/>
          <a:p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Белорусия.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Мирского замка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386C33-4CB5-4070-B7C3-893FDD74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/>
          <a:lstStyle/>
          <a:p>
            <a:pPr algn="ctr"/>
            <a:r>
              <a:rPr lang="ru-RU" sz="4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Охрана</a:t>
            </a:r>
            <a:r>
              <a:rPr lang="ru-RU" sz="4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</a:t>
            </a:r>
            <a:r>
              <a:rPr lang="ru-RU" sz="4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r>
              <a:rPr lang="ru-RU" sz="44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5122" name="Picture 2" descr="Всемирное наследие ЮНЕСКО">
            <a:extLst>
              <a:ext uri="{FF2B5EF4-FFF2-40B4-BE49-F238E27FC236}">
                <a16:creationId xmlns:a16="http://schemas.microsoft.com/office/drawing/2014/main" id="{A1049874-41DC-48A5-9CCA-76FE7F153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63" y="1712616"/>
            <a:ext cx="4834812" cy="235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5FBAE8-276D-43AE-9D11-84BC3EC073BD}"/>
              </a:ext>
            </a:extLst>
          </p:cNvPr>
          <p:cNvSpPr txBox="1"/>
          <p:nvPr/>
        </p:nvSpPr>
        <p:spPr>
          <a:xfrm>
            <a:off x="718457" y="4469563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Армения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Кафедральный собор Эчмиадзина (основан 1700 лет назад)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Всемирное наследие ЮНЕСКО">
            <a:extLst>
              <a:ext uri="{FF2B5EF4-FFF2-40B4-BE49-F238E27FC236}">
                <a16:creationId xmlns:a16="http://schemas.microsoft.com/office/drawing/2014/main" id="{3BB4873F-89AE-4B72-AB1B-47395A0D1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10" y="4314972"/>
            <a:ext cx="2934479" cy="220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83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58746-F6BF-4CE0-BC4F-9E4051C95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национальных культур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F0E00-F9DA-4110-BBB8-AC6C90C35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2" y="1884783"/>
            <a:ext cx="11150080" cy="461865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политике ЮНЕСКО большое место  занимают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соблюдения и защиты прав человека в области культуры.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человека в культурной жизни  вытекает из процесса его жизнедеятельности  и общественного развития, поскольку  сама культура представлена в продуктах  материального и духовного труда, системе социальных норм и учреждений, духовных ценностях, совокупности отношений  людей к природе, между собой  и к самому себе.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понятие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включается также  своеобразие исторических форм жизни  людей, их самобытность, особенности  национальных и этнических общностей, согласующих свои действия и поступки в традициях и нормах, как способа  социального и культурного наследия. В этом смысле культура носит универсальный  характер, поскольку она унаследует всеобщие, особенные и индивидуальные качественные характеристики социальной жизни и транслирует их из поколения  в поколение.</a:t>
            </a:r>
          </a:p>
        </p:txBody>
      </p:sp>
    </p:spTree>
    <p:extLst>
      <p:ext uri="{BB962C8B-B14F-4D97-AF65-F5344CB8AC3E}">
        <p14:creationId xmlns:p14="http://schemas.microsoft.com/office/powerpoint/2010/main" val="155598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15A7F02-15CE-4337-908E-3F85948DE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691951"/>
            <a:ext cx="5803641" cy="494211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занимается ЮНЕСКО?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ЮНЕСКО?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ЮНЕСКО в мировом сообществе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ЮНЕСКО в деле сохранения культурных ценностей народов Мира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карандаши или краски, альбомный лист, ластик, простой карандаш.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88E6D8-B970-4B33-BB2F-DB0A09DC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3557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Здравствуйте! 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CCFFA93-4E05-471E-83D8-97B40A311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72" y="2176980"/>
            <a:ext cx="5259614" cy="42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40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2835E-6740-4D1E-8854-57F09211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49086"/>
            <a:ext cx="9875520" cy="11168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i="0" dirty="0">
                <a:solidFill>
                  <a:srgbClr val="1667A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Предстоящее Десятилетие языков коренных народов (2022–2032 гг.) будет сосредоточено на правах носителей языков коренных народов</a:t>
            </a:r>
            <a:br>
              <a:rPr lang="ru-RU" b="0" i="0" dirty="0">
                <a:solidFill>
                  <a:srgbClr val="1667A9"/>
                </a:solidFill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5985B-F491-4C55-BB4C-29B10EB5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2183363"/>
            <a:ext cx="11243388" cy="4267200"/>
          </a:xfrm>
        </p:spPr>
        <p:txBody>
          <a:bodyPr>
            <a:noAutofit/>
          </a:bodyPr>
          <a:lstStyle/>
          <a:p>
            <a:pPr algn="just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служит основой для глобального плана действий в рамках Десятилетия и призывает к осуществлению международного признанных прав коренных народов, изложенных, в частности, в Декларации ООН о правах коренных народов 2007 года.</a:t>
            </a:r>
          </a:p>
          <a:p>
            <a:pPr algn="just"/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мероприятия высокого уровня «Проведение Десятилетия действий в интересах языков коренных народов» 28 февраля опубликовали стратегическую дорожную карту для Десятилетия языков коренных народов (2022–2032 гг.), в которой приоритетное внимание уделяется расширению прав и возможностей носителей языков коренных народов.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22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FFCB8-75B3-42E0-9DBA-A8BF9976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96F69-AC3D-4F87-9247-2A87D910A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8" y="2057399"/>
            <a:ext cx="10832840" cy="4324739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фильмы о деятельности ЮНЕСКО в области сохранения культурных ценностей Мира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рисунок, выбери тему: 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на страже мира»,  «Сохраняя природу – сохраняем Мир!», «Связь поколений – Дорога памяти»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EE069B-E5B9-4EEE-8935-C71C8BECE815}"/>
              </a:ext>
            </a:extLst>
          </p:cNvPr>
          <p:cNvSpPr txBox="1"/>
          <p:nvPr/>
        </p:nvSpPr>
        <p:spPr>
          <a:xfrm>
            <a:off x="802434" y="4935588"/>
            <a:ext cx="102823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8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Отправь фотографию рисунка на электронную почту: </a:t>
            </a:r>
            <a:r>
              <a:rPr kumimoji="0" lang="en-US" sz="28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DEB340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belavskay@rambler.ru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1513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4E49B-6FA2-40B1-A194-1EDD47FA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1" y="609600"/>
            <a:ext cx="3903307" cy="566990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здоровья, понимания, терпения, неравнодушия, заботы о близких!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B154F99-3F8B-425D-86AC-FE9A52775C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394" y="708993"/>
            <a:ext cx="7262808" cy="54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03B8C-38AB-4C2C-905D-45A0579D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920930"/>
            <a:ext cx="9875520" cy="7025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 ЮНЕСКО: Миссия и мандат</a:t>
            </a:r>
            <a:b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9AF33C28-A1E4-4982-A21C-323AB0A1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37" y="1272227"/>
            <a:ext cx="7941906" cy="528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2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22A3A-BD12-4826-B977-CB37209A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762000"/>
            <a:ext cx="9875520" cy="6220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Руководящие органы ЮНЕСКО</a:t>
            </a:r>
            <a:br>
              <a:rPr lang="ru-RU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21C72-A79D-4A98-811C-387C524A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1520890"/>
            <a:ext cx="11038114" cy="5066522"/>
          </a:xfrm>
        </p:spPr>
        <p:txBody>
          <a:bodyPr>
            <a:noAutofit/>
          </a:bodyPr>
          <a:lstStyle/>
          <a:p>
            <a:pPr algn="just"/>
            <a:r>
              <a:rPr lang="ru-RU" sz="3200" b="0" i="0" u="none" strike="noStrike" dirty="0">
                <a:solidFill>
                  <a:srgbClr val="0075D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Генеральная конференция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включает представителей всех государств-членов Организации. Генеральная конференция собирается раз в два года, и в ее работе участвуют государства-члены и члены-сотрудники.</a:t>
            </a:r>
          </a:p>
          <a:p>
            <a:pPr algn="just"/>
            <a:endParaRPr lang="ru-RU" sz="3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0" i="0" u="none" strike="noStrike" dirty="0">
                <a:solidFill>
                  <a:srgbClr val="0075D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Исполнительный совет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некотором роде составляет правление ЮНЕСКО.  Он подготавливает работу Генеральной конференции и осуществляет надзор за надлежащей реализацией принятых в ее ходе решений.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3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595B7-EA31-4E4A-8CAC-E38F3D12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занимается ЮНЕСКО?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1E18DC-F95B-4B57-AE5E-8B087C642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60" y="1399592"/>
            <a:ext cx="11000792" cy="4696408"/>
          </a:xfrm>
        </p:spPr>
        <p:txBody>
          <a:bodyPr>
            <a:normAutofit fontScale="92500" lnSpcReduction="10000"/>
          </a:bodyPr>
          <a:lstStyle/>
          <a:p>
            <a:pPr marL="0" indent="432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ЮНЕСКО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(от англ. </a:t>
            </a:r>
            <a:r>
              <a:rPr lang="ru-RU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UNESCO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United Nations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Scientific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Organization) — организация при ООН, которая отвечает за международное сотрудничество в сфере образования, науки, культуры и коммуникации.</a:t>
            </a:r>
          </a:p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была создана 16 ноября </a:t>
            </a:r>
            <a:r>
              <a:rPr lang="ru-RU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1945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1945 года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её штаб-квартира располагается в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Париж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Париже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Франц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Франции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настоящее время в организации насчитывается 193 государства-члена, 2 государства-наблюдателя и 10 ассоциированных членов — территорий, не несущих ответственность за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Внешняя полит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внешнюю политику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182 государства-члена располагают постоянным представительством при организации в Париже, где также находятся 4 постоянных наблюдателя и 9 наблюдательных миссий межправительственных организаций. В состав организации входит более 60 бюро и подразделений, расположенных в различных частях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25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FC940-A8B5-4EA1-BB1A-3FA0CF36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20053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основания ЮНЕСКО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DB38A-34C7-4B30-B870-F00CB0D40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" y="2057399"/>
            <a:ext cx="10935477" cy="4446037"/>
          </a:xfrm>
        </p:spPr>
        <p:txBody>
          <a:bodyPr>
            <a:normAutofit lnSpcReduction="10000"/>
          </a:bodyPr>
          <a:lstStyle/>
          <a:p>
            <a:pPr indent="450215" algn="just"/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ЮНЕСКО произошло по инициативе конференции министров образования стран союзников, созванной во время войны.</a:t>
            </a:r>
          </a:p>
          <a:p>
            <a:pPr indent="450215" algn="just"/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проводилась в период с 16 ноября 1942 по 5 декабря 1945 года, и 16 ноября 1945 года представители 37 государств подписали в Лондоне Устав ЮНЕСКО. </a:t>
            </a:r>
          </a:p>
          <a:p>
            <a:pPr indent="450215" algn="just"/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его преамбуле – еще под впечатлением преступлений фашизма против человечества – государства, подписавшие договор, заявляли, "что, поскольку мысли о войне рождаются в умах людей, в их сознании следует укоренять идею защиты мира". </a:t>
            </a:r>
          </a:p>
          <a:p>
            <a:pPr indent="450215" algn="just"/>
            <a:r>
              <a:rPr lang="ru-RU" sz="2400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 ведущая идея, этот идеал выражает стремление и надежду воспитать идеального человека, чтобы создать основополагающие предпосылки для укрепления мира во всем мире.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81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43FA8-8364-4265-A4C9-F6E83596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4333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ЮНЕСКО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1ADCB4-DE16-44FC-97D0-F3FEB8ED2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41" y="1352939"/>
            <a:ext cx="5262465" cy="5141167"/>
          </a:xfrm>
        </p:spPr>
        <p:txBody>
          <a:bodyPr>
            <a:normAutofit fontScale="92500" lnSpcReduction="20000"/>
          </a:bodyPr>
          <a:lstStyle/>
          <a:p>
            <a:pPr marL="0" indent="432000">
              <a:spcBef>
                <a:spcPts val="0"/>
              </a:spcBef>
            </a:pP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Цели, декларируемые организацией, — содействие по укреплению мира и безопасности за счёт расширения сотрудничества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Государст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государств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Нар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народов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области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Образовани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образования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Нау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науки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Культур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культуры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обеспечение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Справедливост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справедливости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соблюдения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Законност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законности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всеобщего уважения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Права челове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прав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основных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Свобо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свобод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человека, провозглашённых в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Устав ОО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Уставе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Организация Объединённых Нац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Организации Объединённых Наций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всех народов, без различия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Рас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расы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 tooltip="Генде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пола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5" tooltip="Язы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языка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Сексуальная ориентац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ориентации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7" tooltip="Религ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религии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EE51A1F-A551-4CD3-9371-C0F8CEB42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87" y="1847462"/>
            <a:ext cx="5932329" cy="395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9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1E5F6-74E3-4E04-BB32-C8881D83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3" y="609599"/>
            <a:ext cx="9908177" cy="9859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цели преследует ЮНЕСКО?</a:t>
            </a:r>
            <a:br>
              <a:rPr lang="ru-RU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BF87E-5D86-4FDA-A7AE-685D7929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0" y="1259633"/>
            <a:ext cx="10991461" cy="5290457"/>
          </a:xfrm>
        </p:spPr>
        <p:txBody>
          <a:bodyPr>
            <a:normAutofit fontScale="62500" lnSpcReduction="20000"/>
          </a:bodyPr>
          <a:lstStyle/>
          <a:p>
            <a:pPr marL="0" indent="432000" algn="just" fontAlgn="t">
              <a:lnSpc>
                <a:spcPct val="160000"/>
              </a:lnSpc>
              <a:spcBef>
                <a:spcPts val="0"/>
              </a:spcBef>
            </a:pPr>
            <a:r>
              <a:rPr lang="ru-RU" sz="3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первой статье устава ЮНЕСКО, целями организации являются содействие миру и международной безопасности путём развития сотрудничества государств и народов в области образования, науки и культуры. Также организация ставит перед собой задачу обеспечить соблюдение законности и всеобщего уважения основных прав и свобод человека для всех народов без различия расы, пола, языка, ориентации или религии.</a:t>
            </a:r>
          </a:p>
          <a:p>
            <a:pPr marL="0" indent="432000" algn="just" fontAlgn="t">
              <a:lnSpc>
                <a:spcPct val="160000"/>
              </a:lnSpc>
              <a:spcBef>
                <a:spcPts val="0"/>
              </a:spcBef>
            </a:pPr>
            <a:r>
              <a:rPr lang="ru-RU" sz="3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ЮНЕСКО работает над тем, чтобы каждый ребёнок или взрослый человек обладал следующими правами:</a:t>
            </a:r>
          </a:p>
          <a:p>
            <a:pPr marL="0" indent="432000" algn="just" fontAlgn="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имел доступ к качественному образованию;</a:t>
            </a:r>
          </a:p>
          <a:p>
            <a:pPr marL="0" indent="432000" algn="just" fontAlgn="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жил в культурной среде, пользовался культурным наследием;</a:t>
            </a:r>
          </a:p>
          <a:p>
            <a:pPr marL="0" indent="432000" algn="just" fontAlgn="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 пользоваться научными достижениями;</a:t>
            </a:r>
          </a:p>
          <a:p>
            <a:pPr marL="0" indent="432000" algn="just" fontAlgn="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3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имел полную свободу выражения мнений.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88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B0D02-13E7-4443-9E05-873103CF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926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для этого делает организация?</a:t>
            </a:r>
            <a:br>
              <a:rPr lang="ru-RU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6C298-A2AA-4D4A-AADA-F58AD342F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5" y="1380931"/>
            <a:ext cx="11000791" cy="5234473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ЮНЕСКО представлены в пяти программных секторах: </a:t>
            </a:r>
          </a:p>
          <a:p>
            <a:pPr marL="45720" indent="0" algn="just">
              <a:buNone/>
            </a:pPr>
            <a:r>
              <a:rPr lang="ru-RU" sz="40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</a:p>
          <a:p>
            <a:pPr marL="45720" indent="0" algn="just">
              <a:buNone/>
            </a:pPr>
            <a:r>
              <a:rPr lang="ru-RU" sz="40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</a:p>
          <a:p>
            <a:pPr marL="45720" indent="0" algn="just">
              <a:buNone/>
            </a:pPr>
            <a:r>
              <a:rPr lang="ru-RU" sz="40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науки</a:t>
            </a:r>
          </a:p>
          <a:p>
            <a:pPr marL="45720" indent="0" algn="just">
              <a:buNone/>
            </a:pPr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оциальные и гуманитарные науки </a:t>
            </a:r>
          </a:p>
          <a:p>
            <a:pPr marL="45720" indent="0" algn="just">
              <a:buNone/>
            </a:pPr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оммуникация и информация</a:t>
            </a:r>
          </a:p>
          <a:p>
            <a:pPr marL="45720" indent="0" algn="just">
              <a:buNone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есть и сквозные темы, которые охватывают все направления: с 2008 года ими являются Африка и гендерное равенство.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3454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121</TotalTime>
  <Words>1362</Words>
  <Application>Microsoft Office PowerPoint</Application>
  <PresentationFormat>Широкоэкранный</PresentationFormat>
  <Paragraphs>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Corbel</vt:lpstr>
      <vt:lpstr>Garamond</vt:lpstr>
      <vt:lpstr>Open Sans</vt:lpstr>
      <vt:lpstr>Times New Roman</vt:lpstr>
      <vt:lpstr>YS Text Optional</vt:lpstr>
      <vt:lpstr>Базис</vt:lpstr>
      <vt:lpstr>Деятельность ЮНЕСКО в области сохранения культурных ценностей народов Мира</vt:lpstr>
      <vt:lpstr>Вуща! Паще олэн! Здравствуйте! </vt:lpstr>
      <vt:lpstr>Коротко о ЮНЕСКО: Миссия и мандат  </vt:lpstr>
      <vt:lpstr>Руководящие органы ЮНЕСКО </vt:lpstr>
      <vt:lpstr>Чем занимается ЮНЕСКО? </vt:lpstr>
      <vt:lpstr>История основания ЮНЕСКО</vt:lpstr>
      <vt:lpstr>Цели ЮНЕСКО</vt:lpstr>
      <vt:lpstr>Какие цели преследует ЮНЕСКО? </vt:lpstr>
      <vt:lpstr>Что для этого делает организация? </vt:lpstr>
      <vt:lpstr>КУЛЬТУРА</vt:lpstr>
      <vt:lpstr>ОБРАЗОВАНИЕ</vt:lpstr>
      <vt:lpstr>ЕСТЕСТВЕННЫЕ НАУКИ</vt:lpstr>
      <vt:lpstr>СОЦИАЛЬНЫЕ И ГУМАНИТАРНЫЕ НАУКИ</vt:lpstr>
      <vt:lpstr>СВЯЗЬ И ИНФОРМАЦИЯ</vt:lpstr>
      <vt:lpstr>СССР стал членом ЮНЕСКО 21 апреля 1954 года, с 1991 года его правопреемницей является Россия</vt:lpstr>
      <vt:lpstr>Охрана культурных ценностей </vt:lpstr>
      <vt:lpstr>Охрана культурных ценностей </vt:lpstr>
      <vt:lpstr>Охрана культурных ценностей </vt:lpstr>
      <vt:lpstr>Изучение национальных культур</vt:lpstr>
      <vt:lpstr>Предстоящее Десятилетие языков коренных народов (2022–2032 гг.) будет сосредоточено на правах носителей языков коренных народов </vt:lpstr>
      <vt:lpstr>Задание</vt:lpstr>
      <vt:lpstr>Желаем Вам здоровья, понимания, терпения, неравнодушия, заботы о близких!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ЮНЕСКО в области сохранения культурных ценностей народов Мира</dc:title>
  <dc:creator>мария</dc:creator>
  <cp:lastModifiedBy>мария</cp:lastModifiedBy>
  <cp:revision>21</cp:revision>
  <dcterms:created xsi:type="dcterms:W3CDTF">2021-10-28T00:58:48Z</dcterms:created>
  <dcterms:modified xsi:type="dcterms:W3CDTF">2021-10-28T02:59:56Z</dcterms:modified>
</cp:coreProperties>
</file>