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94" r:id="rId3"/>
    <p:sldId id="260" r:id="rId4"/>
    <p:sldId id="266" r:id="rId5"/>
    <p:sldId id="263" r:id="rId6"/>
    <p:sldId id="272" r:id="rId7"/>
    <p:sldId id="270" r:id="rId8"/>
    <p:sldId id="271" r:id="rId9"/>
    <p:sldId id="286"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8" d="100"/>
          <a:sy n="58" d="100"/>
        </p:scale>
        <p:origin x="-105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C02EE5A-7115-4DBF-85FC-A3A735C6FF8A}" type="datetimeFigureOut">
              <a:rPr lang="ru-RU" smtClean="0"/>
              <a:pPr/>
              <a:t>08.05.2020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A0D4830-749E-45EC-BD0A-35214AA5635C}"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C02EE5A-7115-4DBF-85FC-A3A735C6FF8A}" type="datetimeFigureOut">
              <a:rPr lang="ru-RU" smtClean="0"/>
              <a:pPr/>
              <a:t>08.05.2020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A0D4830-749E-45EC-BD0A-35214AA5635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C02EE5A-7115-4DBF-85FC-A3A735C6FF8A}" type="datetimeFigureOut">
              <a:rPr lang="ru-RU" smtClean="0"/>
              <a:pPr/>
              <a:t>08.05.2020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A0D4830-749E-45EC-BD0A-35214AA5635C}"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C02EE5A-7115-4DBF-85FC-A3A735C6FF8A}" type="datetimeFigureOut">
              <a:rPr lang="ru-RU" smtClean="0"/>
              <a:pPr/>
              <a:t>08.05.2020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A0D4830-749E-45EC-BD0A-35214AA5635C}"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C02EE5A-7115-4DBF-85FC-A3A735C6FF8A}" type="datetimeFigureOut">
              <a:rPr lang="ru-RU" smtClean="0"/>
              <a:pPr/>
              <a:t>08.05.2020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A0D4830-749E-45EC-BD0A-35214AA5635C}"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C02EE5A-7115-4DBF-85FC-A3A735C6FF8A}" type="datetimeFigureOut">
              <a:rPr lang="ru-RU" smtClean="0"/>
              <a:pPr/>
              <a:t>08.05.2020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A0D4830-749E-45EC-BD0A-35214AA5635C}"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C02EE5A-7115-4DBF-85FC-A3A735C6FF8A}" type="datetimeFigureOut">
              <a:rPr lang="ru-RU" smtClean="0"/>
              <a:pPr/>
              <a:t>08.05.2020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A0D4830-749E-45EC-BD0A-35214AA5635C}"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C02EE5A-7115-4DBF-85FC-A3A735C6FF8A}" type="datetimeFigureOut">
              <a:rPr lang="ru-RU" smtClean="0"/>
              <a:pPr/>
              <a:t>08.05.2020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A0D4830-749E-45EC-BD0A-35214AA5635C}"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C02EE5A-7115-4DBF-85FC-A3A735C6FF8A}" type="datetimeFigureOut">
              <a:rPr lang="ru-RU" smtClean="0"/>
              <a:pPr/>
              <a:t>08.05.2020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A0D4830-749E-45EC-BD0A-35214AA5635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C02EE5A-7115-4DBF-85FC-A3A735C6FF8A}" type="datetimeFigureOut">
              <a:rPr lang="ru-RU" smtClean="0"/>
              <a:pPr/>
              <a:t>08.05.2020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A0D4830-749E-45EC-BD0A-35214AA5635C}"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C02EE5A-7115-4DBF-85FC-A3A735C6FF8A}" type="datetimeFigureOut">
              <a:rPr lang="ru-RU" smtClean="0"/>
              <a:pPr/>
              <a:t>08.05.2020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A0D4830-749E-45EC-BD0A-35214AA5635C}"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02EE5A-7115-4DBF-85FC-A3A735C6FF8A}" type="datetimeFigureOut">
              <a:rPr lang="ru-RU" smtClean="0"/>
              <a:pPr/>
              <a:t>08.05.2020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0D4830-749E-45EC-BD0A-35214AA5635C}"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C:\Березовая ветка ханты для рамки.png"/>
          <p:cNvPicPr>
            <a:picLocks noChangeAspect="1" noChangeArrowheads="1"/>
          </p:cNvPicPr>
          <p:nvPr/>
        </p:nvPicPr>
        <p:blipFill>
          <a:blip r:embed="rId2"/>
          <a:srcRect/>
          <a:stretch>
            <a:fillRect/>
          </a:stretch>
        </p:blipFill>
        <p:spPr bwMode="auto">
          <a:xfrm>
            <a:off x="0" y="5883275"/>
            <a:ext cx="9144000" cy="974725"/>
          </a:xfrm>
          <a:prstGeom prst="rect">
            <a:avLst/>
          </a:prstGeom>
          <a:noFill/>
          <a:ln w="9525">
            <a:noFill/>
            <a:miter lim="800000"/>
            <a:headEnd/>
            <a:tailEnd/>
          </a:ln>
        </p:spPr>
      </p:pic>
      <p:sp>
        <p:nvSpPr>
          <p:cNvPr id="7" name="TextBox 6"/>
          <p:cNvSpPr txBox="1"/>
          <p:nvPr/>
        </p:nvSpPr>
        <p:spPr>
          <a:xfrm>
            <a:off x="467544" y="785794"/>
            <a:ext cx="9581887" cy="461665"/>
          </a:xfrm>
          <a:prstGeom prst="rect">
            <a:avLst/>
          </a:prstGeom>
          <a:noFill/>
        </p:spPr>
        <p:txBody>
          <a:bodyPr wrap="square" rtlCol="0">
            <a:spAutoFit/>
          </a:bodyPr>
          <a:lstStyle/>
          <a:p>
            <a:r>
              <a:rPr lang="ru-RU" sz="2400" dirty="0" smtClean="0"/>
              <a:t>Занятие по плетению </a:t>
            </a:r>
            <a:r>
              <a:rPr lang="ru-RU" sz="2400" dirty="0" smtClean="0"/>
              <a:t>простых фигурок из бисера </a:t>
            </a:r>
            <a:r>
              <a:rPr lang="ru-RU" sz="2400" dirty="0" smtClean="0"/>
              <a:t>из бисера</a:t>
            </a:r>
            <a:endParaRPr lang="ru-RU" sz="2400" dirty="0"/>
          </a:p>
        </p:txBody>
      </p:sp>
      <p:sp>
        <p:nvSpPr>
          <p:cNvPr id="8" name="Прямоугольник 7"/>
          <p:cNvSpPr/>
          <p:nvPr/>
        </p:nvSpPr>
        <p:spPr>
          <a:xfrm>
            <a:off x="828357" y="1247459"/>
            <a:ext cx="6102424" cy="1477328"/>
          </a:xfrm>
          <a:prstGeom prst="rect">
            <a:avLst/>
          </a:prstGeom>
        </p:spPr>
        <p:txBody>
          <a:bodyPr wrap="square">
            <a:spAutoFit/>
          </a:bodyPr>
          <a:lstStyle/>
          <a:p>
            <a:r>
              <a:rPr lang="ru-RU" sz="2400" b="1" dirty="0" smtClean="0"/>
              <a:t>Цель занятия:</a:t>
            </a:r>
          </a:p>
          <a:p>
            <a:r>
              <a:rPr lang="ru-RU" sz="2400" dirty="0" smtClean="0"/>
              <a:t>- Повторить способы плетения бисером на </a:t>
            </a:r>
            <a:r>
              <a:rPr lang="ru-RU" sz="2400" dirty="0" err="1" smtClean="0"/>
              <a:t>проволке</a:t>
            </a:r>
            <a:r>
              <a:rPr lang="ru-RU" sz="2400" dirty="0" smtClean="0"/>
              <a:t>.</a:t>
            </a:r>
          </a:p>
          <a:p>
            <a:r>
              <a:rPr lang="ru-RU" b="1" dirty="0" smtClean="0"/>
              <a:t> </a:t>
            </a:r>
            <a:endParaRPr lang="ru-RU" dirty="0" smtClean="0"/>
          </a:p>
        </p:txBody>
      </p:sp>
      <p:sp>
        <p:nvSpPr>
          <p:cNvPr id="2" name="Прямоугольник 1"/>
          <p:cNvSpPr/>
          <p:nvPr/>
        </p:nvSpPr>
        <p:spPr>
          <a:xfrm>
            <a:off x="611560" y="2402877"/>
            <a:ext cx="7920880" cy="1938992"/>
          </a:xfrm>
          <a:prstGeom prst="rect">
            <a:avLst/>
          </a:prstGeom>
        </p:spPr>
        <p:txBody>
          <a:bodyPr wrap="square">
            <a:spAutoFit/>
          </a:bodyPr>
          <a:lstStyle/>
          <a:p>
            <a:r>
              <a:rPr lang="ru-RU" sz="2400" dirty="0"/>
              <a:t>Для изготовления </a:t>
            </a:r>
            <a:r>
              <a:rPr lang="ru-RU" sz="2400" dirty="0" smtClean="0"/>
              <a:t>простых фигурок из </a:t>
            </a:r>
            <a:r>
              <a:rPr lang="ru-RU" sz="2400" dirty="0" smtClean="0"/>
              <a:t>бисера </a:t>
            </a:r>
            <a:r>
              <a:rPr lang="ru-RU" sz="2400" dirty="0"/>
              <a:t>использованы следующие материалы</a:t>
            </a:r>
            <a:r>
              <a:rPr lang="ru-RU" sz="2400" dirty="0" smtClean="0"/>
              <a:t>:</a:t>
            </a:r>
          </a:p>
          <a:p>
            <a:r>
              <a:rPr lang="ru-RU" sz="2400" dirty="0"/>
              <a:t>Бисер </a:t>
            </a:r>
            <a:r>
              <a:rPr lang="ru-RU" sz="2400" dirty="0" smtClean="0"/>
              <a:t>четырёх цветов</a:t>
            </a:r>
            <a:r>
              <a:rPr lang="ru-RU" sz="2400" dirty="0"/>
              <a:t/>
            </a:r>
            <a:br>
              <a:rPr lang="ru-RU" sz="2400" dirty="0"/>
            </a:br>
            <a:r>
              <a:rPr lang="ru-RU" sz="2400" dirty="0"/>
              <a:t>Проволока диаметром </a:t>
            </a:r>
            <a:r>
              <a:rPr lang="ru-RU" sz="2400" dirty="0" smtClean="0"/>
              <a:t>0,25 </a:t>
            </a:r>
            <a:r>
              <a:rPr lang="ru-RU" sz="2400" dirty="0"/>
              <a:t>мм</a:t>
            </a:r>
            <a:br>
              <a:rPr lang="ru-RU" sz="2400" dirty="0"/>
            </a:br>
            <a:endParaRPr lang="ru-RU" sz="24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C:\Березовая ветка ханты для рамки.png"/>
          <p:cNvPicPr>
            <a:picLocks noChangeAspect="1" noChangeArrowheads="1"/>
          </p:cNvPicPr>
          <p:nvPr/>
        </p:nvPicPr>
        <p:blipFill>
          <a:blip r:embed="rId2"/>
          <a:srcRect/>
          <a:stretch>
            <a:fillRect/>
          </a:stretch>
        </p:blipFill>
        <p:spPr bwMode="auto">
          <a:xfrm>
            <a:off x="0" y="5883275"/>
            <a:ext cx="9144000" cy="974725"/>
          </a:xfrm>
          <a:prstGeom prst="rect">
            <a:avLst/>
          </a:prstGeom>
          <a:noFill/>
          <a:ln w="9525">
            <a:noFill/>
            <a:miter lim="800000"/>
            <a:headEnd/>
            <a:tailEnd/>
          </a:ln>
        </p:spPr>
      </p:pic>
      <p:sp>
        <p:nvSpPr>
          <p:cNvPr id="7" name="TextBox 6"/>
          <p:cNvSpPr txBox="1"/>
          <p:nvPr/>
        </p:nvSpPr>
        <p:spPr>
          <a:xfrm>
            <a:off x="2071669" y="785794"/>
            <a:ext cx="4859111" cy="461665"/>
          </a:xfrm>
          <a:prstGeom prst="rect">
            <a:avLst/>
          </a:prstGeom>
          <a:noFill/>
        </p:spPr>
        <p:txBody>
          <a:bodyPr wrap="square" rtlCol="0">
            <a:spAutoFit/>
          </a:bodyPr>
          <a:lstStyle/>
          <a:p>
            <a:r>
              <a:rPr lang="ru-RU" sz="2400" b="1" dirty="0"/>
              <a:t>Вопросы безопасности</a:t>
            </a:r>
          </a:p>
        </p:txBody>
      </p:sp>
      <p:sp>
        <p:nvSpPr>
          <p:cNvPr id="3" name="Прямоугольник 2"/>
          <p:cNvSpPr/>
          <p:nvPr/>
        </p:nvSpPr>
        <p:spPr>
          <a:xfrm>
            <a:off x="683568" y="1628800"/>
            <a:ext cx="7776864" cy="2677656"/>
          </a:xfrm>
          <a:prstGeom prst="rect">
            <a:avLst/>
          </a:prstGeom>
        </p:spPr>
        <p:txBody>
          <a:bodyPr wrap="square">
            <a:spAutoFit/>
          </a:bodyPr>
          <a:lstStyle/>
          <a:p>
            <a:r>
              <a:rPr lang="ru-RU" sz="2400" dirty="0">
                <a:latin typeface="Times New Roman" panose="02020603050405020304" pitchFamily="18" charset="0"/>
                <a:cs typeface="Times New Roman" panose="02020603050405020304" pitchFamily="18" charset="0"/>
              </a:rPr>
              <a:t>Без присмотра оставлять ребенка, который занимается бисером, нельзя. Он может пораниться ножницами, элементарно рассыпать бисер. Потому первые занятия всегда сопровождает четкий инструктаж. Сначала взрослый должен научить ребенка содержать свое рабочее место в порядке: показать, как удобно хранить бисер, как работать с леской, проволокой и т.д.</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11324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Березовая ветка ханты для рамки.png"/>
          <p:cNvPicPr>
            <a:picLocks noChangeAspect="1" noChangeArrowheads="1"/>
          </p:cNvPicPr>
          <p:nvPr/>
        </p:nvPicPr>
        <p:blipFill>
          <a:blip r:embed="rId2"/>
          <a:srcRect/>
          <a:stretch>
            <a:fillRect/>
          </a:stretch>
        </p:blipFill>
        <p:spPr bwMode="auto">
          <a:xfrm>
            <a:off x="0" y="5883275"/>
            <a:ext cx="9144000" cy="974725"/>
          </a:xfrm>
          <a:prstGeom prst="rect">
            <a:avLst/>
          </a:prstGeom>
          <a:noFill/>
          <a:ln w="9525">
            <a:noFill/>
            <a:miter lim="800000"/>
            <a:headEnd/>
            <a:tailEnd/>
          </a:ln>
        </p:spPr>
      </p:pic>
      <p:sp>
        <p:nvSpPr>
          <p:cNvPr id="3" name="Прямоугольник 2"/>
          <p:cNvSpPr/>
          <p:nvPr/>
        </p:nvSpPr>
        <p:spPr>
          <a:xfrm>
            <a:off x="971600" y="382013"/>
            <a:ext cx="7272808" cy="2308324"/>
          </a:xfrm>
          <a:prstGeom prst="rect">
            <a:avLst/>
          </a:prstGeom>
        </p:spPr>
        <p:txBody>
          <a:bodyPr wrap="square">
            <a:spAutoFit/>
          </a:bodyPr>
          <a:lstStyle/>
          <a:p>
            <a:r>
              <a:rPr lang="ru-RU" sz="2400" dirty="0">
                <a:latin typeface="Times New Roman" panose="02020603050405020304" pitchFamily="18" charset="0"/>
                <a:cs typeface="Times New Roman" panose="02020603050405020304" pitchFamily="18" charset="0"/>
              </a:rPr>
              <a:t>Это отдельный маленький мир внутри большого мира </a:t>
            </a:r>
            <a:r>
              <a:rPr lang="ru-RU" sz="2400" dirty="0" err="1">
                <a:latin typeface="Times New Roman" panose="02020603050405020304" pitchFamily="18" charset="0"/>
                <a:cs typeface="Times New Roman" panose="02020603050405020304" pitchFamily="18" charset="0"/>
              </a:rPr>
              <a:t>бисероплетения</a:t>
            </a:r>
            <a:r>
              <a:rPr lang="ru-RU" sz="2400" dirty="0">
                <a:latin typeface="Times New Roman" panose="02020603050405020304" pitchFamily="18" charset="0"/>
                <a:cs typeface="Times New Roman" panose="02020603050405020304" pitchFamily="18" charset="0"/>
              </a:rPr>
              <a:t>. Сплетать одни бусины с другими, чтобы получать фигурные узоры, девочки готовы днями и иногда ночами. Но начинать нужно, как обычно, с простейших узоров и схем. Одна из используемых техник называется цветок.</a:t>
            </a:r>
            <a:endParaRPr lang="ru-RU" sz="2400"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2852936"/>
            <a:ext cx="4504159" cy="2681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descr="C:\Березовая ветка ханты для рамки.png"/>
          <p:cNvPicPr>
            <a:picLocks noChangeAspect="1" noChangeArrowheads="1"/>
          </p:cNvPicPr>
          <p:nvPr/>
        </p:nvPicPr>
        <p:blipFill>
          <a:blip r:embed="rId2"/>
          <a:srcRect/>
          <a:stretch>
            <a:fillRect/>
          </a:stretch>
        </p:blipFill>
        <p:spPr bwMode="auto">
          <a:xfrm>
            <a:off x="0" y="5883275"/>
            <a:ext cx="9144000" cy="974725"/>
          </a:xfrm>
          <a:prstGeom prst="rect">
            <a:avLst/>
          </a:prstGeom>
          <a:noFill/>
          <a:ln w="9525">
            <a:noFill/>
            <a:miter lim="800000"/>
            <a:headEnd/>
            <a:tailEnd/>
          </a:ln>
        </p:spPr>
      </p:pic>
      <p:sp>
        <p:nvSpPr>
          <p:cNvPr id="2" name="Прямоугольник 1"/>
          <p:cNvSpPr/>
          <p:nvPr/>
        </p:nvSpPr>
        <p:spPr>
          <a:xfrm>
            <a:off x="343811" y="250964"/>
            <a:ext cx="5326767" cy="5632311"/>
          </a:xfrm>
          <a:prstGeom prst="rect">
            <a:avLst/>
          </a:prstGeom>
        </p:spPr>
        <p:txBody>
          <a:bodyPr wrap="square">
            <a:spAutoFit/>
          </a:bodyPr>
          <a:lstStyle/>
          <a:p>
            <a:r>
              <a:rPr lang="ru-RU" sz="2400" dirty="0">
                <a:latin typeface="Times New Roman" panose="02020603050405020304" pitchFamily="18" charset="0"/>
                <a:cs typeface="Times New Roman" panose="02020603050405020304" pitchFamily="18" charset="0"/>
              </a:rPr>
              <a:t>Как сделать </a:t>
            </a:r>
            <a:r>
              <a:rPr lang="ru-RU" sz="2400" dirty="0" err="1">
                <a:latin typeface="Times New Roman" panose="02020603050405020304" pitchFamily="18" charset="0"/>
                <a:cs typeface="Times New Roman" panose="02020603050405020304" pitchFamily="18" charset="0"/>
              </a:rPr>
              <a:t>фенечку</a:t>
            </a:r>
            <a:r>
              <a:rPr lang="ru-RU" sz="2400" dirty="0">
                <a:latin typeface="Times New Roman" panose="02020603050405020304" pitchFamily="18" charset="0"/>
                <a:cs typeface="Times New Roman" panose="02020603050405020304" pitchFamily="18" charset="0"/>
              </a:rPr>
              <a:t>-цветок:</a:t>
            </a:r>
          </a:p>
          <a:p>
            <a:r>
              <a:rPr lang="ru-RU" sz="2400" dirty="0">
                <a:latin typeface="Times New Roman" panose="02020603050405020304" pitchFamily="18" charset="0"/>
                <a:cs typeface="Times New Roman" panose="02020603050405020304" pitchFamily="18" charset="0"/>
              </a:rPr>
              <a:t>Отрежьте леску, в рабочий конец вставьте иглу. Нанизывайте 8 бисерин. Замкните их через первую в кружок, пропустите леску для фиксации.</a:t>
            </a:r>
          </a:p>
          <a:p>
            <a:r>
              <a:rPr lang="ru-RU" sz="2400" dirty="0">
                <a:latin typeface="Times New Roman" panose="02020603050405020304" pitchFamily="18" charset="0"/>
                <a:cs typeface="Times New Roman" panose="02020603050405020304" pitchFamily="18" charset="0"/>
              </a:rPr>
              <a:t>Выпустите ее через 8 бисерину, добавьте 9-ую. Пройдите через ее центр, выпустите леску с другого конца. Вот и все, получится цветок!</a:t>
            </a:r>
          </a:p>
          <a:p>
            <a:r>
              <a:rPr lang="ru-RU" sz="2400" dirty="0">
                <a:latin typeface="Times New Roman" panose="02020603050405020304" pitchFamily="18" charset="0"/>
                <a:cs typeface="Times New Roman" panose="02020603050405020304" pitchFamily="18" charset="0"/>
              </a:rPr>
              <a:t>Теперь нужно нанизать еще 6 бусин, полностью повторить алгоритм, но с учетом, что первые 2 бисеринки берутся из уже полученного цветка. И так схема </a:t>
            </a:r>
            <a:r>
              <a:rPr lang="ru-RU" sz="2400" dirty="0" err="1">
                <a:latin typeface="Times New Roman" panose="02020603050405020304" pitchFamily="18" charset="0"/>
                <a:cs typeface="Times New Roman" panose="02020603050405020304" pitchFamily="18" charset="0"/>
              </a:rPr>
              <a:t>фенечки</a:t>
            </a:r>
            <a:r>
              <a:rPr lang="ru-RU" sz="2400" dirty="0">
                <a:latin typeface="Times New Roman" panose="02020603050405020304" pitchFamily="18" charset="0"/>
                <a:cs typeface="Times New Roman" panose="02020603050405020304" pitchFamily="18" charset="0"/>
              </a:rPr>
              <a:t> повторяется до самого конца.</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0295" y="1484784"/>
            <a:ext cx="285750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Березовая ветка ханты для рамки.png"/>
          <p:cNvPicPr>
            <a:picLocks noChangeAspect="1" noChangeArrowheads="1"/>
          </p:cNvPicPr>
          <p:nvPr/>
        </p:nvPicPr>
        <p:blipFill>
          <a:blip r:embed="rId2"/>
          <a:srcRect/>
          <a:stretch>
            <a:fillRect/>
          </a:stretch>
        </p:blipFill>
        <p:spPr bwMode="auto">
          <a:xfrm>
            <a:off x="0" y="5883275"/>
            <a:ext cx="9144000" cy="974725"/>
          </a:xfrm>
          <a:prstGeom prst="rect">
            <a:avLst/>
          </a:prstGeom>
          <a:noFill/>
          <a:ln w="9525">
            <a:noFill/>
            <a:miter lim="800000"/>
            <a:headEnd/>
            <a:tailEnd/>
          </a:ln>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1249997"/>
            <a:ext cx="2705100" cy="3305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323528" y="250964"/>
            <a:ext cx="5328592" cy="5632311"/>
          </a:xfrm>
          <a:prstGeom prst="rect">
            <a:avLst/>
          </a:prstGeom>
        </p:spPr>
        <p:txBody>
          <a:bodyPr wrap="square">
            <a:spAutoFit/>
          </a:bodyPr>
          <a:lstStyle/>
          <a:p>
            <a:r>
              <a:rPr lang="ru-RU" sz="2400" dirty="0">
                <a:latin typeface="Times New Roman" panose="02020603050405020304" pitchFamily="18" charset="0"/>
                <a:cs typeface="Times New Roman" panose="02020603050405020304" pitchFamily="18" charset="0"/>
              </a:rPr>
              <a:t>Краткое описание работы:</a:t>
            </a:r>
          </a:p>
          <a:p>
            <a:r>
              <a:rPr lang="ru-RU" sz="2400" dirty="0">
                <a:latin typeface="Times New Roman" panose="02020603050405020304" pitchFamily="18" charset="0"/>
                <a:cs typeface="Times New Roman" panose="02020603050405020304" pitchFamily="18" charset="0"/>
              </a:rPr>
              <a:t>Возьмите проволоку длиной 50 см, из белого бисера сделайте тельце (1 ряд – 6 бусиной, 2 – 5, 3 – 4, 4 – 3, 5 – 2, 6 – 1).</a:t>
            </a:r>
          </a:p>
          <a:p>
            <a:r>
              <a:rPr lang="ru-RU" sz="2400" dirty="0">
                <a:latin typeface="Times New Roman" panose="02020603050405020304" pitchFamily="18" charset="0"/>
                <a:cs typeface="Times New Roman" panose="02020603050405020304" pitchFamily="18" charset="0"/>
              </a:rPr>
              <a:t>Ручки, на 1 проволоку 7 белых бусин, 1 золотистую. На вторую так же. Проволоку пропустите обратно для получения рук.</a:t>
            </a:r>
          </a:p>
          <a:p>
            <a:r>
              <a:rPr lang="ru-RU" sz="2400" dirty="0">
                <a:latin typeface="Times New Roman" panose="02020603050405020304" pitchFamily="18" charset="0"/>
                <a:cs typeface="Times New Roman" panose="02020603050405020304" pitchFamily="18" charset="0"/>
              </a:rPr>
              <a:t>Концы скрутите 2 оборота, сделайте петлевые крылья (как у бабочки).</a:t>
            </a:r>
          </a:p>
          <a:p>
            <a:r>
              <a:rPr lang="ru-RU" sz="2400" dirty="0">
                <a:latin typeface="Times New Roman" panose="02020603050405020304" pitchFamily="18" charset="0"/>
                <a:cs typeface="Times New Roman" panose="02020603050405020304" pitchFamily="18" charset="0"/>
              </a:rPr>
              <a:t>Сведите проволоку воедино, протяните крупную бусину – это будет головка. Из золотистых бисеринок нужно сделать полукольцо вокруг бусины.</a:t>
            </a:r>
          </a:p>
        </p:txBody>
      </p:sp>
      <p:sp>
        <p:nvSpPr>
          <p:cNvPr id="7" name="Прямоугольник 6"/>
          <p:cNvSpPr/>
          <p:nvPr/>
        </p:nvSpPr>
        <p:spPr>
          <a:xfrm>
            <a:off x="4916438" y="237919"/>
            <a:ext cx="4145260" cy="461665"/>
          </a:xfrm>
          <a:prstGeom prst="rect">
            <a:avLst/>
          </a:prstGeom>
        </p:spPr>
        <p:txBody>
          <a:bodyPr wrap="square">
            <a:spAutoFit/>
          </a:bodyPr>
          <a:lstStyle/>
          <a:p>
            <a:r>
              <a:rPr lang="ru-RU" dirty="0" smtClean="0"/>
              <a:t>                              </a:t>
            </a:r>
            <a:r>
              <a:rPr lang="ru-RU" sz="2400" dirty="0" smtClean="0"/>
              <a:t>Брелок</a:t>
            </a:r>
            <a:endParaRPr lang="ru-RU"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Березовая ветка ханты для рамки.png"/>
          <p:cNvPicPr>
            <a:picLocks noChangeAspect="1" noChangeArrowheads="1"/>
          </p:cNvPicPr>
          <p:nvPr/>
        </p:nvPicPr>
        <p:blipFill>
          <a:blip r:embed="rId2"/>
          <a:srcRect/>
          <a:stretch>
            <a:fillRect/>
          </a:stretch>
        </p:blipFill>
        <p:spPr bwMode="auto">
          <a:xfrm>
            <a:off x="0" y="5883275"/>
            <a:ext cx="9144000" cy="974725"/>
          </a:xfrm>
          <a:prstGeom prst="rect">
            <a:avLst/>
          </a:prstGeom>
          <a:noFill/>
          <a:ln w="9525">
            <a:noFill/>
            <a:miter lim="800000"/>
            <a:headEnd/>
            <a:tailEnd/>
          </a:ln>
        </p:spPr>
      </p:pic>
      <p:sp>
        <p:nvSpPr>
          <p:cNvPr id="2" name="Прямоугольник 1"/>
          <p:cNvSpPr/>
          <p:nvPr/>
        </p:nvSpPr>
        <p:spPr>
          <a:xfrm>
            <a:off x="504056" y="4217824"/>
            <a:ext cx="4572000" cy="646331"/>
          </a:xfrm>
          <a:prstGeom prst="rect">
            <a:avLst/>
          </a:prstGeom>
        </p:spPr>
        <p:txBody>
          <a:bodyPr>
            <a:spAutoFit/>
          </a:bodyPr>
          <a:lstStyle/>
          <a:p>
            <a:r>
              <a:rPr lang="ru-RU" dirty="0"/>
              <a:t/>
            </a:r>
            <a:br>
              <a:rPr lang="ru-RU" dirty="0"/>
            </a:br>
            <a:endParaRPr lang="ru-RU" dirty="0"/>
          </a:p>
        </p:txBody>
      </p:sp>
      <p:sp>
        <p:nvSpPr>
          <p:cNvPr id="4" name="Прямоугольник 3"/>
          <p:cNvSpPr/>
          <p:nvPr/>
        </p:nvSpPr>
        <p:spPr>
          <a:xfrm>
            <a:off x="2217317" y="1124744"/>
            <a:ext cx="184731" cy="461665"/>
          </a:xfrm>
          <a:prstGeom prst="rect">
            <a:avLst/>
          </a:prstGeom>
        </p:spPr>
        <p:txBody>
          <a:bodyPr wrap="none">
            <a:spAutoFit/>
          </a:bodyPr>
          <a:lstStyle/>
          <a:p>
            <a:endParaRPr lang="ru-RU" sz="2400" dirty="0"/>
          </a:p>
        </p:txBody>
      </p:sp>
      <p:sp>
        <p:nvSpPr>
          <p:cNvPr id="3" name="Прямоугольник 2"/>
          <p:cNvSpPr/>
          <p:nvPr/>
        </p:nvSpPr>
        <p:spPr>
          <a:xfrm>
            <a:off x="2555776" y="213278"/>
            <a:ext cx="4572000" cy="1015663"/>
          </a:xfrm>
          <a:prstGeom prst="rect">
            <a:avLst/>
          </a:prstGeom>
        </p:spPr>
        <p:txBody>
          <a:bodyPr>
            <a:spAutoFit/>
          </a:bodyPr>
          <a:lstStyle/>
          <a:p>
            <a:r>
              <a:rPr lang="ru-RU" sz="2400" dirty="0">
                <a:latin typeface="Times New Roman" panose="02020603050405020304" pitchFamily="18" charset="0"/>
                <a:cs typeface="Times New Roman" panose="02020603050405020304" pitchFamily="18" charset="0"/>
              </a:rPr>
              <a:t>Кольцо для девочки из бисера</a:t>
            </a:r>
          </a:p>
          <a:p>
            <a:r>
              <a:rPr lang="ru-RU" dirty="0"/>
              <a:t/>
            </a:r>
            <a:br>
              <a:rPr lang="ru-RU" dirty="0"/>
            </a:br>
            <a:endParaRPr lang="ru-RU"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916046"/>
            <a:ext cx="3505572" cy="2120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840" y="916046"/>
            <a:ext cx="3744416" cy="2165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1187624" y="3802325"/>
            <a:ext cx="6984776" cy="1569660"/>
          </a:xfrm>
          <a:prstGeom prst="rect">
            <a:avLst/>
          </a:prstGeom>
        </p:spPr>
        <p:txBody>
          <a:bodyPr wrap="square">
            <a:spAutoFit/>
          </a:bodyPr>
          <a:lstStyle/>
          <a:p>
            <a:r>
              <a:rPr lang="ru-RU" sz="2400" dirty="0">
                <a:latin typeface="Times New Roman" panose="02020603050405020304" pitchFamily="18" charset="0"/>
                <a:cs typeface="Times New Roman" panose="02020603050405020304" pitchFamily="18" charset="0"/>
              </a:rPr>
              <a:t>Плетение начинается с 2 бисерин, нанизанных на проволоку. Они размещаются на середине отрезка и оба конца проволоки скрещиваются на двух следующих бисеринах.</a:t>
            </a:r>
            <a:endParaRPr lang="ru-RU"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Березовая ветка ханты для рамки.png"/>
          <p:cNvPicPr>
            <a:picLocks noChangeAspect="1" noChangeArrowheads="1"/>
          </p:cNvPicPr>
          <p:nvPr/>
        </p:nvPicPr>
        <p:blipFill>
          <a:blip r:embed="rId2"/>
          <a:srcRect/>
          <a:stretch>
            <a:fillRect/>
          </a:stretch>
        </p:blipFill>
        <p:spPr bwMode="auto">
          <a:xfrm>
            <a:off x="0" y="5883275"/>
            <a:ext cx="9144000" cy="974725"/>
          </a:xfrm>
          <a:prstGeom prst="rect">
            <a:avLst/>
          </a:prstGeom>
          <a:noFill/>
          <a:ln w="9525">
            <a:noFill/>
            <a:miter lim="800000"/>
            <a:headEnd/>
            <a:tailEnd/>
          </a:ln>
        </p:spPr>
      </p:pic>
      <p:sp>
        <p:nvSpPr>
          <p:cNvPr id="3" name="Прямоугольник 2"/>
          <p:cNvSpPr/>
          <p:nvPr/>
        </p:nvSpPr>
        <p:spPr>
          <a:xfrm>
            <a:off x="755576" y="188640"/>
            <a:ext cx="7488832" cy="830997"/>
          </a:xfrm>
          <a:prstGeom prst="rect">
            <a:avLst/>
          </a:prstGeom>
        </p:spPr>
        <p:txBody>
          <a:bodyPr wrap="square">
            <a:spAutoFit/>
          </a:bodyPr>
          <a:lstStyle/>
          <a:p>
            <a:r>
              <a:rPr lang="ru-RU" sz="2400" dirty="0">
                <a:latin typeface="Times New Roman" panose="02020603050405020304" pitchFamily="18" charset="0"/>
                <a:cs typeface="Times New Roman" panose="02020603050405020304" pitchFamily="18" charset="0"/>
              </a:rPr>
              <a:t>Таких рядов будет 7 (корректируется в зависимости от толщины пальчика)</a:t>
            </a:r>
            <a:endParaRPr lang="ru-RU" sz="2400" dirty="0">
              <a:latin typeface="Times New Roman" panose="02020603050405020304" pitchFamily="18" charset="0"/>
              <a:cs typeface="Times New Roman" panose="02020603050405020304" pitchFamily="18"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6421" y="1059538"/>
            <a:ext cx="4000102" cy="2327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179512" y="1977513"/>
            <a:ext cx="4572000" cy="3046988"/>
          </a:xfrm>
          <a:prstGeom prst="rect">
            <a:avLst/>
          </a:prstGeom>
        </p:spPr>
        <p:txBody>
          <a:bodyPr>
            <a:spAutoFit/>
          </a:bodyPr>
          <a:lstStyle/>
          <a:p>
            <a:r>
              <a:rPr lang="ru-RU" sz="2400" dirty="0">
                <a:latin typeface="Times New Roman" panose="02020603050405020304" pitchFamily="18" charset="0"/>
                <a:cs typeface="Times New Roman" panose="02020603050405020304" pitchFamily="18" charset="0"/>
              </a:rPr>
              <a:t>Потом формируется ряд из 3 бисерин, в них также скрещиваются оба конца проволоки. Центральная бусина должна быть другого цвета. Еще один ряд – из 4 бисерин, и потом ряды по той же схеме идут на убывание.</a:t>
            </a:r>
            <a:endParaRPr lang="ru-RU" sz="2400" dirty="0">
              <a:latin typeface="Times New Roman" panose="02020603050405020304" pitchFamily="18" charset="0"/>
              <a:cs typeface="Times New Roman" panose="02020603050405020304" pitchFamily="18" charset="0"/>
            </a:endParaRPr>
          </a:p>
        </p:txBody>
      </p:sp>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5528" y="3501007"/>
            <a:ext cx="3835043" cy="2238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Березовая ветка ханты для рамки.png"/>
          <p:cNvPicPr>
            <a:picLocks noChangeAspect="1" noChangeArrowheads="1"/>
          </p:cNvPicPr>
          <p:nvPr/>
        </p:nvPicPr>
        <p:blipFill>
          <a:blip r:embed="rId2"/>
          <a:srcRect/>
          <a:stretch>
            <a:fillRect/>
          </a:stretch>
        </p:blipFill>
        <p:spPr bwMode="auto">
          <a:xfrm>
            <a:off x="0" y="5883275"/>
            <a:ext cx="9144000" cy="974725"/>
          </a:xfrm>
          <a:prstGeom prst="rect">
            <a:avLst/>
          </a:prstGeom>
          <a:noFill/>
          <a:ln w="9525">
            <a:noFill/>
            <a:miter lim="800000"/>
            <a:headEnd/>
            <a:tailEnd/>
          </a:ln>
        </p:spPr>
      </p:pic>
      <p:sp>
        <p:nvSpPr>
          <p:cNvPr id="3" name="Прямоугольник 2"/>
          <p:cNvSpPr/>
          <p:nvPr/>
        </p:nvSpPr>
        <p:spPr>
          <a:xfrm>
            <a:off x="323528" y="476672"/>
            <a:ext cx="8496944" cy="2123658"/>
          </a:xfrm>
          <a:prstGeom prst="rect">
            <a:avLst/>
          </a:prstGeom>
        </p:spPr>
        <p:txBody>
          <a:bodyPr wrap="square">
            <a:spAutoFit/>
          </a:bodyPr>
          <a:lstStyle/>
          <a:p>
            <a:r>
              <a:rPr lang="ru-RU" sz="2400" dirty="0">
                <a:latin typeface="Times New Roman" panose="02020603050405020304" pitchFamily="18" charset="0"/>
                <a:cs typeface="Times New Roman" panose="02020603050405020304" pitchFamily="18" charset="0"/>
              </a:rPr>
              <a:t>Останется вам только соединить проволочные концы, скрестить, завести хвостиком под плетение и обрезать. Обработать края проволоки можно наждачной бумагой (чтобы она не цеплялась за одежду).</a:t>
            </a:r>
          </a:p>
          <a:p>
            <a:r>
              <a:rPr lang="ru-RU" dirty="0"/>
              <a:t/>
            </a:r>
            <a:br>
              <a:rPr lang="ru-RU" dirty="0"/>
            </a:br>
            <a:endParaRPr lang="ru-RU"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2348880"/>
            <a:ext cx="4796954" cy="2931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Березовая ветка ханты для рамки.png"/>
          <p:cNvPicPr>
            <a:picLocks noChangeAspect="1" noChangeArrowheads="1"/>
          </p:cNvPicPr>
          <p:nvPr/>
        </p:nvPicPr>
        <p:blipFill>
          <a:blip r:embed="rId2"/>
          <a:srcRect/>
          <a:stretch>
            <a:fillRect/>
          </a:stretch>
        </p:blipFill>
        <p:spPr bwMode="auto">
          <a:xfrm>
            <a:off x="0" y="5883275"/>
            <a:ext cx="9144000" cy="974725"/>
          </a:xfrm>
          <a:prstGeom prst="rect">
            <a:avLst/>
          </a:prstGeom>
          <a:noFill/>
          <a:ln w="9525">
            <a:noFill/>
            <a:miter lim="800000"/>
            <a:headEnd/>
            <a:tailEnd/>
          </a:ln>
        </p:spPr>
      </p:pic>
      <p:sp>
        <p:nvSpPr>
          <p:cNvPr id="3" name="Прямоугольник 2"/>
          <p:cNvSpPr/>
          <p:nvPr/>
        </p:nvSpPr>
        <p:spPr>
          <a:xfrm>
            <a:off x="1259632" y="1918866"/>
            <a:ext cx="7128792" cy="2677656"/>
          </a:xfrm>
          <a:prstGeom prst="rect">
            <a:avLst/>
          </a:prstGeom>
        </p:spPr>
        <p:txBody>
          <a:bodyPr wrap="square">
            <a:spAutoFit/>
          </a:bodyPr>
          <a:lstStyle/>
          <a:p>
            <a:r>
              <a:rPr lang="ru-RU" sz="2400" dirty="0">
                <a:latin typeface="Times New Roman" panose="02020603050405020304" pitchFamily="18" charset="0"/>
                <a:cs typeface="Times New Roman" panose="02020603050405020304" pitchFamily="18" charset="0"/>
              </a:rPr>
              <a:t>Занятие </a:t>
            </a:r>
            <a:r>
              <a:rPr lang="ru-RU" sz="2400" dirty="0" err="1">
                <a:latin typeface="Times New Roman" panose="02020603050405020304" pitchFamily="18" charset="0"/>
                <a:cs typeface="Times New Roman" panose="02020603050405020304" pitchFamily="18" charset="0"/>
              </a:rPr>
              <a:t>бисероплетением</a:t>
            </a:r>
            <a:r>
              <a:rPr lang="ru-RU" sz="2400" dirty="0">
                <a:latin typeface="Times New Roman" panose="02020603050405020304" pitchFamily="18" charset="0"/>
                <a:cs typeface="Times New Roman" panose="02020603050405020304" pitchFamily="18" charset="0"/>
              </a:rPr>
              <a:t> очень полезно для детей. Воспитывает аккуратность, усидчивость, развивает мелкую моторику пальчиков. Только не надо забывать о том, что должно быть хорошее освещение и надо чаще делать перерывы, (желательно заводить будильник), чтобы не уставали глаза.</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74705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488</TotalTime>
  <Words>489</Words>
  <Application>Microsoft Office PowerPoint</Application>
  <PresentationFormat>Экран (4:3)</PresentationFormat>
  <Paragraphs>28</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User</dc:creator>
  <cp:lastModifiedBy>Galina</cp:lastModifiedBy>
  <cp:revision>61</cp:revision>
  <dcterms:created xsi:type="dcterms:W3CDTF">2013-11-19T10:19:29Z</dcterms:created>
  <dcterms:modified xsi:type="dcterms:W3CDTF">2020-05-08T11:26:34Z</dcterms:modified>
</cp:coreProperties>
</file>