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59" r:id="rId7"/>
    <p:sldId id="260" r:id="rId8"/>
    <p:sldId id="261" r:id="rId9"/>
    <p:sldId id="262" r:id="rId10"/>
    <p:sldId id="263" r:id="rId11"/>
    <p:sldId id="264"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05.05.2020</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05.05.2020</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05.05.2020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05.05.2020</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05.05.2020</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05.05.2020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1026" name="Picture 2" descr="C:\Users\Danil-Mironov201\Desktop\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65" y="0"/>
            <a:ext cx="120971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23528" y="4005064"/>
            <a:ext cx="8305800" cy="1981200"/>
          </a:xfrm>
        </p:spPr>
        <p:txBody>
          <a:bodyPr/>
          <a:lstStyle/>
          <a:p>
            <a:r>
              <a:rPr lang="ru-RU" dirty="0" smtClean="0">
                <a:solidFill>
                  <a:srgbClr val="FF0000"/>
                </a:solidFill>
                <a:latin typeface="Bahnschrift Condensed" panose="020B0502040204020203" pitchFamily="34" charset="0"/>
              </a:rPr>
              <a:t>Маршалы Великой Отечественной Войны</a:t>
            </a:r>
            <a:br>
              <a:rPr lang="ru-RU" dirty="0" smtClean="0">
                <a:solidFill>
                  <a:srgbClr val="FF0000"/>
                </a:solidFill>
                <a:latin typeface="Bahnschrift Condensed" panose="020B0502040204020203" pitchFamily="34" charset="0"/>
              </a:rPr>
            </a:br>
            <a:r>
              <a:rPr lang="ru-RU" dirty="0" smtClean="0">
                <a:solidFill>
                  <a:srgbClr val="FF0000"/>
                </a:solidFill>
                <a:latin typeface="Bahnschrift Condensed" panose="020B0502040204020203" pitchFamily="34" charset="0"/>
              </a:rPr>
              <a:t> </a:t>
            </a:r>
            <a:r>
              <a:rPr lang="ru-RU" dirty="0">
                <a:solidFill>
                  <a:srgbClr val="FF0000"/>
                </a:solidFill>
                <a:latin typeface="Bahnschrift Condensed" panose="020B0502040204020203" pitchFamily="34" charset="0"/>
              </a:rPr>
              <a:t>1941-1945</a:t>
            </a:r>
          </a:p>
        </p:txBody>
      </p:sp>
    </p:spTree>
    <p:extLst>
      <p:ext uri="{BB962C8B-B14F-4D97-AF65-F5344CB8AC3E}">
        <p14:creationId xmlns:p14="http://schemas.microsoft.com/office/powerpoint/2010/main" val="3216501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1052735"/>
            <a:ext cx="4042792" cy="5381915"/>
          </a:xfrm>
        </p:spPr>
        <p:txBody>
          <a:bodyPr>
            <a:normAutofit fontScale="70000" lnSpcReduction="20000"/>
          </a:bodyPr>
          <a:lstStyle/>
          <a:p>
            <a:pPr marL="0" indent="0" algn="ctr">
              <a:buNone/>
            </a:pPr>
            <a:r>
              <a:rPr lang="ru-RU" dirty="0"/>
              <a:t>Родился в д. </a:t>
            </a:r>
            <a:r>
              <a:rPr lang="ru-RU" dirty="0" err="1"/>
              <a:t>Бутырки</a:t>
            </a:r>
            <a:r>
              <a:rPr lang="ru-RU" dirty="0"/>
              <a:t> под Вяткой в семье крестьянина, ставшего затем служащим в г. Елабуге. Студент Петроградского политехнического института Л. Говоров в 1916 году становится юнкером Константиновского артиллерийского училища. Боевую деятельность начал в 1918 г. офицером белой армии адмирала Колчака.</a:t>
            </a:r>
            <a:br>
              <a:rPr lang="ru-RU" dirty="0"/>
            </a:br>
            <a:r>
              <a:rPr lang="ru-RU" dirty="0"/>
              <a:t/>
            </a:r>
            <a:br>
              <a:rPr lang="ru-RU" dirty="0"/>
            </a:br>
            <a:r>
              <a:rPr lang="ru-RU" dirty="0"/>
              <a:t>В 1919 году добровольцем вступил в Красную Армию, участвовал в боях на Восточном и Южном фронтах, командовал артдивизионом, был дважды ранен — под Каховкой и Перекопом.</a:t>
            </a:r>
            <a:br>
              <a:rPr lang="ru-RU" dirty="0"/>
            </a:br>
            <a:r>
              <a:rPr lang="ru-RU" dirty="0"/>
              <a:t>В 1933 г. окончил Военную академию им. Фрунзе, а затем академию Генштаба (1938 г.). Участвовал в войне с Финляндией 1939—1940 годов.</a:t>
            </a:r>
          </a:p>
        </p:txBody>
      </p:sp>
      <p:sp>
        <p:nvSpPr>
          <p:cNvPr id="3" name="Заголовок 2"/>
          <p:cNvSpPr>
            <a:spLocks noGrp="1"/>
          </p:cNvSpPr>
          <p:nvPr>
            <p:ph type="title"/>
          </p:nvPr>
        </p:nvSpPr>
        <p:spPr>
          <a:xfrm>
            <a:off x="467544" y="188640"/>
            <a:ext cx="8229600" cy="756320"/>
          </a:xfrm>
        </p:spPr>
        <p:txBody>
          <a:bodyPr>
            <a:normAutofit/>
          </a:bodyPr>
          <a:lstStyle/>
          <a:p>
            <a:pPr algn="ctr"/>
            <a:r>
              <a:rPr lang="ru-RU" dirty="0">
                <a:effectLst/>
              </a:rPr>
              <a:t>Говоров Леонид </a:t>
            </a:r>
            <a:r>
              <a:rPr lang="ru-RU" dirty="0" smtClean="0">
                <a:effectLst/>
              </a:rPr>
              <a:t>Александрович</a:t>
            </a:r>
            <a:endParaRPr lang="ru-RU" dirty="0"/>
          </a:p>
        </p:txBody>
      </p:sp>
      <p:pic>
        <p:nvPicPr>
          <p:cNvPr id="5122" name="Picture 2" descr="C:\Users\Danil-Mironov201\Desktop\маршалы вов\DWnoFA1WkAA43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052735"/>
            <a:ext cx="3888433" cy="538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5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0" indent="0">
              <a:buNone/>
            </a:pPr>
            <a:r>
              <a:rPr lang="ru-RU" dirty="0"/>
              <a:t>В Великой Отечественной войне (1941—1945 гг.) артиллерийский генерал Л. А. Говоров стал командующим 5-й армией, защищавшей подступы к Москве на центральном направлении. Весной 1942 года по заданию И. В. Сталина он выехал в осажденный Ленинград, где вскоре возглавил фронт (псевдонимы: Леонидов, Леонов, Гаврилов). 18.01.1943 года войска генералов Говорова и Мерецкова прорвали блокаду Ленинграда (операция «Искра»), нанеся встречный удар под Шлиссельбургом. Через год они нанесли новый удар, сокрушив «Северный вал» немцев, полностью сняв блокаду Ленинграда. Немецкие войска фельдмаршала фон </a:t>
            </a:r>
            <a:r>
              <a:rPr lang="ru-RU" dirty="0" err="1"/>
              <a:t>Кюхлера</a:t>
            </a:r>
            <a:r>
              <a:rPr lang="ru-RU" dirty="0"/>
              <a:t> понесли огромные потери. В июне 1944 года войска Ленинградского фронта провели Выборгскую операцию, прорвали «линию Маннергейма» и взяли г. Выборг. Л. А. Говоров стал Маршалом Советского Союза (18.06.1944 г.), Осенью 1944 года войска Говорова освободили Эстонию, взломав вражескую оборону «Пантера».</a:t>
            </a:r>
          </a:p>
          <a:p>
            <a:pPr marL="0" indent="0">
              <a:buNone/>
            </a:pPr>
            <a:r>
              <a:rPr lang="ru-RU" dirty="0" smtClean="0"/>
              <a:t>Оставаясь </a:t>
            </a:r>
            <a:r>
              <a:rPr lang="ru-RU" dirty="0"/>
              <a:t>командующим Ленинградским фронтом, маршал одновременно был представителем Ставки в Прибалтике. Ему было присвоено звание Героя Советского Союза. В мае 1945 года войскам фронта сдалась в плен немецкая группа армий «Курляндия».</a:t>
            </a:r>
          </a:p>
          <a:p>
            <a:pPr marL="0" indent="0">
              <a:buNone/>
            </a:pPr>
            <a:r>
              <a:rPr lang="ru-RU" dirty="0" smtClean="0"/>
              <a:t>14 </a:t>
            </a:r>
            <a:r>
              <a:rPr lang="ru-RU" dirty="0"/>
              <a:t>раз салютовала Москва войскам полководца Л. А. Говорова. В послевоенный период маршал стал первым Главнокомандующим противовоздушной обороны страны</a:t>
            </a:r>
            <a:r>
              <a:rPr lang="ru-RU" dirty="0" smtClean="0"/>
              <a:t>.</a:t>
            </a:r>
            <a:endParaRPr lang="ru-RU" dirty="0"/>
          </a:p>
        </p:txBody>
      </p:sp>
      <p:sp>
        <p:nvSpPr>
          <p:cNvPr id="3" name="Заголовок 2"/>
          <p:cNvSpPr>
            <a:spLocks noGrp="1"/>
          </p:cNvSpPr>
          <p:nvPr>
            <p:ph type="title"/>
          </p:nvPr>
        </p:nvSpPr>
        <p:spPr/>
        <p:txBody>
          <a:bodyPr/>
          <a:lstStyle/>
          <a:p>
            <a:pPr algn="ctr"/>
            <a:r>
              <a:rPr lang="ru-RU" dirty="0">
                <a:effectLst/>
              </a:rPr>
              <a:t>Говоров Леонид Александрович</a:t>
            </a:r>
            <a:endParaRPr lang="ru-RU" dirty="0"/>
          </a:p>
        </p:txBody>
      </p:sp>
    </p:spTree>
    <p:extLst>
      <p:ext uri="{BB962C8B-B14F-4D97-AF65-F5344CB8AC3E}">
        <p14:creationId xmlns:p14="http://schemas.microsoft.com/office/powerpoint/2010/main" val="128273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788024" y="908720"/>
            <a:ext cx="3898776" cy="5415948"/>
          </a:xfrm>
        </p:spPr>
        <p:txBody>
          <a:bodyPr>
            <a:normAutofit fontScale="70000" lnSpcReduction="20000"/>
          </a:bodyPr>
          <a:lstStyle/>
          <a:p>
            <a:pPr marL="0" indent="0" algn="ctr">
              <a:buNone/>
            </a:pPr>
            <a:r>
              <a:rPr lang="ru-RU" dirty="0"/>
              <a:t>Родился в г. Одессе, рос без отца. В 1914 году ушел добровольцем на фронт 1-й мировой войны, где был тяжело ранен и награжден Георгиевским крестом 4-й степени (1915 г.). В феврале 1916 был отправлен во Францию в составе русского экспедиционного корпуса. Там он вновь был ранен и получил французский военный крест. Вернувшись на родину, добровольно вступил в Красную Армию (1919 г.), сражался против белых в Сибири. В 1930 году окончил Военную академию им. М. В. Фрунзе. В 1937—1938 годах добровольцем участвовал в боях в Испании (под псевдонимом «Малино») на стороне республиканского правительства, за что получил орден Красного Знамени.</a:t>
            </a:r>
          </a:p>
        </p:txBody>
      </p:sp>
      <p:sp>
        <p:nvSpPr>
          <p:cNvPr id="3" name="Заголовок 2"/>
          <p:cNvSpPr>
            <a:spLocks noGrp="1"/>
          </p:cNvSpPr>
          <p:nvPr>
            <p:ph type="title"/>
          </p:nvPr>
        </p:nvSpPr>
        <p:spPr>
          <a:xfrm>
            <a:off x="457200" y="152400"/>
            <a:ext cx="8229600" cy="684312"/>
          </a:xfrm>
        </p:spPr>
        <p:txBody>
          <a:bodyPr>
            <a:normAutofit fontScale="90000"/>
          </a:bodyPr>
          <a:lstStyle/>
          <a:p>
            <a:pPr algn="ctr"/>
            <a:r>
              <a:rPr lang="ru-RU" dirty="0">
                <a:effectLst/>
              </a:rPr>
              <a:t>Малиновский Родион </a:t>
            </a:r>
            <a:r>
              <a:rPr lang="ru-RU" dirty="0" smtClean="0">
                <a:effectLst/>
              </a:rPr>
              <a:t>Яковлевич</a:t>
            </a:r>
            <a:endParaRPr lang="ru-RU" dirty="0"/>
          </a:p>
        </p:txBody>
      </p:sp>
      <p:pic>
        <p:nvPicPr>
          <p:cNvPr id="7171" name="Picture 3" descr="C:\Users\Danil-Mironov201\Desktop\маршалы вов\Rodion_Malinovsky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0651"/>
            <a:ext cx="4043906" cy="542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pPr marL="0" indent="0">
              <a:buNone/>
            </a:pPr>
            <a:r>
              <a:rPr lang="ru-RU" dirty="0"/>
              <a:t>В Великой Отечественной войне (1941—1945 г.) командовал корпусом, армией, фронтом (псевдонимы: Яковлев, Родионов, Морозов). Отличился в Сталинградской битве. Армия Малиновского во взаимодействии с другими армиями остановила, а затем разгромила группу армий «Дон» фельдмаршала Э. фон </a:t>
            </a:r>
            <a:r>
              <a:rPr lang="ru-RU" dirty="0" err="1"/>
              <a:t>Манштейна</a:t>
            </a:r>
            <a:r>
              <a:rPr lang="ru-RU" dirty="0"/>
              <a:t>, пытавшуюся деблокировать окруженную под Сталинградом группировку Паулюса. Войска генерала Малиновского освобождали Ростов и Донбасс (1943 г.), участвовали в очищении от врага Правобережной Украины; разбив войска Э. фон Клейста, взяли 10.04.1944 г. Одессу; совместно с войсками генерала </a:t>
            </a:r>
            <a:r>
              <a:rPr lang="ru-RU" dirty="0" err="1"/>
              <a:t>Толбухина</a:t>
            </a:r>
            <a:r>
              <a:rPr lang="ru-RU" dirty="0"/>
              <a:t> разгромили южное крыло вражеского фронта, окружив 22 немецких дивизий и 3-ю румынскую армию в Ясско-Кишиневской операции (20–29.08.1944 г.). В ходе боев Малиновский был легко ранен; 10.09.1944 г. ему было присвоено звание Маршала Советского Союза. Войска 2-го Украинского фронта маршала Р. Я. Малиновского освобождали Румынию, Венгрию, Австрию, Чехословакию. 13 августа 1944 г. вступили в Бухарест, штурмом взяли Будапешт (13.02.1945 г.), освобождали Прагу (9.05.1945 г.). Маршал был награжден орденом «Победа».</a:t>
            </a:r>
          </a:p>
          <a:p>
            <a:pPr marL="0" indent="0">
              <a:buNone/>
            </a:pPr>
            <a:r>
              <a:rPr lang="ru-RU" dirty="0" smtClean="0"/>
              <a:t>С </a:t>
            </a:r>
            <a:r>
              <a:rPr lang="ru-RU" dirty="0"/>
              <a:t>июля 1945 года Малиновский командовал Забайкальским фронтом (псевдоним Захаров), который наносил главный удар по </a:t>
            </a:r>
            <a:r>
              <a:rPr lang="ru-RU" dirty="0" err="1"/>
              <a:t>Квантунской</a:t>
            </a:r>
            <a:r>
              <a:rPr lang="ru-RU" dirty="0"/>
              <a:t> армии японцев в Маньчжурии (08.1945 г.). Войска фронта дошли до Порт-Артура. Маршал получил звание Героя Советского Союза.</a:t>
            </a:r>
          </a:p>
          <a:p>
            <a:pPr marL="0" indent="0">
              <a:buNone/>
            </a:pPr>
            <a:r>
              <a:rPr lang="ru-RU" dirty="0" smtClean="0"/>
              <a:t>49 </a:t>
            </a:r>
            <a:r>
              <a:rPr lang="ru-RU" dirty="0"/>
              <a:t>раз салютовала Москва войскам полководца Малиновского.</a:t>
            </a:r>
          </a:p>
          <a:p>
            <a:pPr marL="0" indent="0">
              <a:buNone/>
            </a:pPr>
            <a:r>
              <a:rPr lang="ru-RU" dirty="0" smtClean="0"/>
              <a:t>15 </a:t>
            </a:r>
            <a:r>
              <a:rPr lang="ru-RU" dirty="0"/>
              <a:t>октября 1957 года маршал Р. Я. Малиновский был назначен министром обороны СССР. На этом посту он оставался до конца своей жизни.</a:t>
            </a:r>
          </a:p>
          <a:p>
            <a:pPr marL="0" indent="0">
              <a:buNone/>
            </a:pPr>
            <a:r>
              <a:rPr lang="ru-RU" dirty="0" smtClean="0"/>
              <a:t>Перу </a:t>
            </a:r>
            <a:r>
              <a:rPr lang="ru-RU" dirty="0"/>
              <a:t>маршала принадлежат книги «Солдаты России», «Гневные вихри Испании»; под его руководством писались «Ясско-Кишиневские "Канны"», «Будапешт — Вена — Прага», «Финал» и другие произведения</a:t>
            </a:r>
            <a:r>
              <a:rPr lang="ru-RU" dirty="0" smtClean="0"/>
              <a:t>.</a:t>
            </a:r>
            <a:endParaRPr lang="ru-RU" dirty="0"/>
          </a:p>
        </p:txBody>
      </p:sp>
      <p:sp>
        <p:nvSpPr>
          <p:cNvPr id="3" name="Заголовок 2"/>
          <p:cNvSpPr>
            <a:spLocks noGrp="1"/>
          </p:cNvSpPr>
          <p:nvPr>
            <p:ph type="title"/>
          </p:nvPr>
        </p:nvSpPr>
        <p:spPr>
          <a:xfrm>
            <a:off x="467544" y="476672"/>
            <a:ext cx="8229600" cy="750912"/>
          </a:xfrm>
        </p:spPr>
        <p:txBody>
          <a:bodyPr>
            <a:normAutofit/>
          </a:bodyPr>
          <a:lstStyle/>
          <a:p>
            <a:r>
              <a:rPr lang="ru-RU" dirty="0">
                <a:effectLst/>
              </a:rPr>
              <a:t>Малиновский Родион </a:t>
            </a:r>
            <a:r>
              <a:rPr lang="ru-RU" dirty="0" smtClean="0">
                <a:effectLst/>
              </a:rPr>
              <a:t>Яковлевич</a:t>
            </a:r>
            <a:endParaRPr lang="ru-RU" dirty="0"/>
          </a:p>
        </p:txBody>
      </p:sp>
    </p:spTree>
    <p:extLst>
      <p:ext uri="{BB962C8B-B14F-4D97-AF65-F5344CB8AC3E}">
        <p14:creationId xmlns:p14="http://schemas.microsoft.com/office/powerpoint/2010/main" val="122478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976650"/>
            <a:ext cx="3826768" cy="5392654"/>
          </a:xfrm>
        </p:spPr>
        <p:txBody>
          <a:bodyPr>
            <a:normAutofit fontScale="70000" lnSpcReduction="20000"/>
          </a:bodyPr>
          <a:lstStyle/>
          <a:p>
            <a:pPr marL="0" indent="0" algn="ctr">
              <a:buNone/>
            </a:pPr>
            <a:r>
              <a:rPr lang="ru-RU" dirty="0"/>
              <a:t>Родился в д. </a:t>
            </a:r>
            <a:r>
              <a:rPr lang="ru-RU" dirty="0" err="1"/>
              <a:t>Андроники</a:t>
            </a:r>
            <a:r>
              <a:rPr lang="ru-RU" dirty="0"/>
              <a:t> под Ярославлем в семье крестьянина. Работал бухгалтером в Петрограде. В 1914 году был рядовым-мотоциклистом. Став офицером, участвовал в боях с австро-германскими войсками, был награжден крестами Анны и Станислава.</a:t>
            </a:r>
          </a:p>
          <a:p>
            <a:pPr marL="0" indent="0" algn="ctr">
              <a:buNone/>
            </a:pPr>
            <a:r>
              <a:rPr lang="ru-RU" dirty="0" smtClean="0"/>
              <a:t>В </a:t>
            </a:r>
            <a:r>
              <a:rPr lang="ru-RU" dirty="0"/>
              <a:t>Красной Армии с 1918 г.; сражался на фронтах Гражданской войны против войск генерала Н. Н. Юденича, поляков и финнов. Был награжден орденом Красного Знамени.</a:t>
            </a:r>
          </a:p>
          <a:p>
            <a:pPr marL="0" indent="0" algn="ctr">
              <a:buNone/>
            </a:pPr>
            <a:r>
              <a:rPr lang="ru-RU" dirty="0" smtClean="0"/>
              <a:t>В </a:t>
            </a:r>
            <a:r>
              <a:rPr lang="ru-RU" dirty="0"/>
              <a:t>послевоенный период </a:t>
            </a:r>
            <a:r>
              <a:rPr lang="ru-RU" dirty="0" err="1"/>
              <a:t>Толбухин</a:t>
            </a:r>
            <a:r>
              <a:rPr lang="ru-RU" dirty="0"/>
              <a:t> работал на штабных должностях. В 1934 году окончил Военную академию им. М. В. Фрунзе. В 1940 г. стал генералом.</a:t>
            </a:r>
          </a:p>
          <a:p>
            <a:pPr marL="0" indent="0">
              <a:buNone/>
            </a:pPr>
            <a:endParaRPr lang="ru-RU" dirty="0"/>
          </a:p>
        </p:txBody>
      </p:sp>
      <p:sp>
        <p:nvSpPr>
          <p:cNvPr id="3" name="Заголовок 2"/>
          <p:cNvSpPr>
            <a:spLocks noGrp="1"/>
          </p:cNvSpPr>
          <p:nvPr>
            <p:ph type="title"/>
          </p:nvPr>
        </p:nvSpPr>
        <p:spPr>
          <a:xfrm>
            <a:off x="457200" y="152400"/>
            <a:ext cx="8229600" cy="684312"/>
          </a:xfrm>
        </p:spPr>
        <p:txBody>
          <a:bodyPr>
            <a:normAutofit fontScale="90000"/>
          </a:bodyPr>
          <a:lstStyle/>
          <a:p>
            <a:pPr algn="ctr"/>
            <a:r>
              <a:rPr lang="ru-RU" dirty="0" err="1" smtClean="0">
                <a:effectLst/>
              </a:rPr>
              <a:t>Толбухин</a:t>
            </a:r>
            <a:r>
              <a:rPr lang="ru-RU" dirty="0" smtClean="0">
                <a:effectLst/>
              </a:rPr>
              <a:t> </a:t>
            </a:r>
            <a:r>
              <a:rPr lang="ru-RU" dirty="0">
                <a:effectLst/>
              </a:rPr>
              <a:t>Федор </a:t>
            </a:r>
            <a:r>
              <a:rPr lang="ru-RU" dirty="0" smtClean="0">
                <a:effectLst/>
              </a:rPr>
              <a:t>Иванович</a:t>
            </a:r>
            <a:endParaRPr lang="ru-RU" dirty="0"/>
          </a:p>
        </p:txBody>
      </p:sp>
      <p:pic>
        <p:nvPicPr>
          <p:cNvPr id="8194" name="Picture 2" descr="C:\Users\Danil-Mironov201\Desktop\маршалы вов\64196f1b9abb1c250913413e0da19279--military-history-chief-of-st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76650"/>
            <a:ext cx="3972967" cy="539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49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0" indent="0">
              <a:buNone/>
            </a:pPr>
            <a:r>
              <a:rPr lang="ru-RU" dirty="0"/>
              <a:t>В годы Великой Отечественной войны (1941—1945 гг.) был начальником штаба фронта, командовал армией, фронтом. Отличился в Сталинградской битве, командуя 57-й армией. Весной 1943 года </a:t>
            </a:r>
            <a:r>
              <a:rPr lang="ru-RU" dirty="0" err="1"/>
              <a:t>Толбухин</a:t>
            </a:r>
            <a:r>
              <a:rPr lang="ru-RU" dirty="0"/>
              <a:t> стал командующим Южным, а с октября — 4-м Украинским, с мая 1944 г. и до конца войны — 3-м Украинским фронтом. Войска генерала </a:t>
            </a:r>
            <a:r>
              <a:rPr lang="ru-RU" dirty="0" err="1"/>
              <a:t>Толбухина</a:t>
            </a:r>
            <a:r>
              <a:rPr lang="ru-RU" dirty="0"/>
              <a:t> разбили врага на </a:t>
            </a:r>
            <a:r>
              <a:rPr lang="ru-RU" dirty="0" err="1"/>
              <a:t>Миуссе</a:t>
            </a:r>
            <a:r>
              <a:rPr lang="ru-RU" dirty="0"/>
              <a:t> и Молочной, освобождали Таганрог и Донбасс. Весной 1944 года вторглись в Крым и 9 мая штурмом взяли Севастополь. В августе 1944 совместно с войсками Р. Я. Малиновского разгромили группу армии «Южная Украина» ген. г. </a:t>
            </a:r>
            <a:r>
              <a:rPr lang="ru-RU" dirty="0" err="1"/>
              <a:t>Фризнера</a:t>
            </a:r>
            <a:r>
              <a:rPr lang="ru-RU" dirty="0"/>
              <a:t> в Ясско-Кишиневской операции. 12 сентября 1944 года Ф. И. </a:t>
            </a:r>
            <a:r>
              <a:rPr lang="ru-RU" dirty="0" err="1"/>
              <a:t>Толбухину</a:t>
            </a:r>
            <a:r>
              <a:rPr lang="ru-RU" dirty="0"/>
              <a:t> было присвоено звание Маршала Советского Союза.</a:t>
            </a:r>
          </a:p>
          <a:p>
            <a:pPr marL="0" indent="0">
              <a:buNone/>
            </a:pPr>
            <a:r>
              <a:rPr lang="ru-RU" dirty="0" smtClean="0"/>
              <a:t>Войска </a:t>
            </a:r>
            <a:r>
              <a:rPr lang="ru-RU" dirty="0" err="1"/>
              <a:t>Толбухина</a:t>
            </a:r>
            <a:r>
              <a:rPr lang="ru-RU" dirty="0"/>
              <a:t> освобождали Румынию, Болгарию, Югославию, Венгрию и Австрию. Москва 34 раза салютовала войскам </a:t>
            </a:r>
            <a:r>
              <a:rPr lang="ru-RU" dirty="0" err="1"/>
              <a:t>Толбухина</a:t>
            </a:r>
            <a:r>
              <a:rPr lang="ru-RU" dirty="0"/>
              <a:t>. На Параде Победы 24 июня 1945 года маршал возглавлял колонну 3-го Украинского фронта</a:t>
            </a:r>
            <a:r>
              <a:rPr lang="ru-RU" dirty="0" smtClean="0"/>
              <a:t>.</a:t>
            </a:r>
          </a:p>
          <a:p>
            <a:pPr marL="0" indent="0">
              <a:buNone/>
            </a:pPr>
            <a:r>
              <a:rPr lang="ru-RU" dirty="0" smtClean="0"/>
              <a:t/>
            </a:r>
            <a:br>
              <a:rPr lang="ru-RU" dirty="0" smtClean="0"/>
            </a:br>
            <a:r>
              <a:rPr lang="ru-RU" dirty="0" smtClean="0"/>
              <a:t>Подорванное войнами здоровье маршала начало сдавать, и в 1949 году Ф. И. </a:t>
            </a:r>
            <a:r>
              <a:rPr lang="ru-RU" dirty="0" err="1" smtClean="0"/>
              <a:t>Толбухин</a:t>
            </a:r>
            <a:r>
              <a:rPr lang="ru-RU" dirty="0" smtClean="0"/>
              <a:t> умер на 56-м году жизни. В Болгарии был объявлен трехдневный траур; город </a:t>
            </a:r>
            <a:r>
              <a:rPr lang="ru-RU" dirty="0" err="1" smtClean="0"/>
              <a:t>Добрич</a:t>
            </a:r>
            <a:r>
              <a:rPr lang="ru-RU" dirty="0" smtClean="0"/>
              <a:t> был переименован в г. </a:t>
            </a:r>
            <a:r>
              <a:rPr lang="ru-RU" dirty="0" err="1" smtClean="0"/>
              <a:t>Толбухин</a:t>
            </a:r>
            <a:r>
              <a:rPr lang="ru-RU" dirty="0" smtClean="0"/>
              <a:t>.</a:t>
            </a:r>
          </a:p>
          <a:p>
            <a:pPr marL="0" indent="0">
              <a:buNone/>
            </a:pPr>
            <a:r>
              <a:rPr lang="ru-RU" dirty="0" smtClean="0"/>
              <a:t>В </a:t>
            </a:r>
            <a:r>
              <a:rPr lang="ru-RU" dirty="0"/>
              <a:t>1965 году маршалу Ф. И. </a:t>
            </a:r>
            <a:r>
              <a:rPr lang="ru-RU" dirty="0" err="1"/>
              <a:t>Толбухину</a:t>
            </a:r>
            <a:r>
              <a:rPr lang="ru-RU" dirty="0"/>
              <a:t> посмертно было присвоено звание Героя Советского Союза.</a:t>
            </a:r>
          </a:p>
          <a:p>
            <a:pPr marL="0" indent="0">
              <a:buNone/>
            </a:pPr>
            <a:r>
              <a:rPr lang="ru-RU" dirty="0" smtClean="0"/>
              <a:t>Народный </a:t>
            </a:r>
            <a:r>
              <a:rPr lang="ru-RU" dirty="0"/>
              <a:t>Герой Югославии (1944 г.) и «Герой Народной Республики Болгарии» (1979 г</a:t>
            </a:r>
            <a:r>
              <a:rPr lang="ru-RU" dirty="0" smtClean="0"/>
              <a:t>.).</a:t>
            </a:r>
            <a:endParaRPr lang="ru-RU" dirty="0"/>
          </a:p>
        </p:txBody>
      </p:sp>
      <p:sp>
        <p:nvSpPr>
          <p:cNvPr id="3" name="Заголовок 2"/>
          <p:cNvSpPr>
            <a:spLocks noGrp="1"/>
          </p:cNvSpPr>
          <p:nvPr>
            <p:ph type="title"/>
          </p:nvPr>
        </p:nvSpPr>
        <p:spPr/>
        <p:txBody>
          <a:bodyPr>
            <a:normAutofit/>
          </a:bodyPr>
          <a:lstStyle/>
          <a:p>
            <a:pPr algn="ctr"/>
            <a:r>
              <a:rPr lang="ru-RU" dirty="0">
                <a:effectLst/>
              </a:rPr>
              <a:t>Толбухин Федор </a:t>
            </a:r>
            <a:r>
              <a:rPr lang="ru-RU" dirty="0" smtClean="0">
                <a:effectLst/>
              </a:rPr>
              <a:t>Иванович</a:t>
            </a:r>
            <a:endParaRPr lang="ru-RU" dirty="0"/>
          </a:p>
        </p:txBody>
      </p:sp>
    </p:spTree>
    <p:extLst>
      <p:ext uri="{BB962C8B-B14F-4D97-AF65-F5344CB8AC3E}">
        <p14:creationId xmlns:p14="http://schemas.microsoft.com/office/powerpoint/2010/main" val="1035649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994281"/>
            <a:ext cx="4042792" cy="5330417"/>
          </a:xfrm>
        </p:spPr>
        <p:txBody>
          <a:bodyPr>
            <a:normAutofit fontScale="92500"/>
          </a:bodyPr>
          <a:lstStyle/>
          <a:p>
            <a:pPr marL="0" indent="0" algn="ctr">
              <a:buNone/>
            </a:pPr>
            <a:r>
              <a:rPr lang="ru-RU" dirty="0"/>
              <a:t>Родился в д. </a:t>
            </a:r>
            <a:r>
              <a:rPr lang="ru-RU" dirty="0" err="1"/>
              <a:t>Назарьево</a:t>
            </a:r>
            <a:r>
              <a:rPr lang="ru-RU" dirty="0"/>
              <a:t> близ Зарайска Московской области в семье крестьянина. До службы в армии работал слесарем. В Красной Армии с 1918 года. В Гражданскую войну сражался на Восточном и Южном фронтах. Участвовал в боях в рядах 1-й Конной против поляков Пилсудского. Был награжден орденом Красного Знамени.</a:t>
            </a:r>
          </a:p>
        </p:txBody>
      </p:sp>
      <p:sp>
        <p:nvSpPr>
          <p:cNvPr id="3" name="Заголовок 2"/>
          <p:cNvSpPr>
            <a:spLocks noGrp="1"/>
          </p:cNvSpPr>
          <p:nvPr>
            <p:ph type="title"/>
          </p:nvPr>
        </p:nvSpPr>
        <p:spPr>
          <a:xfrm>
            <a:off x="457200" y="152400"/>
            <a:ext cx="8229600" cy="828328"/>
          </a:xfrm>
        </p:spPr>
        <p:txBody>
          <a:bodyPr>
            <a:normAutofit/>
          </a:bodyPr>
          <a:lstStyle/>
          <a:p>
            <a:pPr algn="ctr"/>
            <a:r>
              <a:rPr lang="ru-RU" dirty="0">
                <a:effectLst/>
              </a:rPr>
              <a:t>Мерецков Кирилл </a:t>
            </a:r>
            <a:r>
              <a:rPr lang="ru-RU" dirty="0" smtClean="0">
                <a:effectLst/>
              </a:rPr>
              <a:t>Афанасьевич</a:t>
            </a:r>
            <a:endParaRPr lang="ru-RU" dirty="0"/>
          </a:p>
        </p:txBody>
      </p:sp>
      <p:pic>
        <p:nvPicPr>
          <p:cNvPr id="9218" name="Picture 2" descr="C:\Users\Danil-Mironov201\Desktop\маршалы вов\2k7i8ffmkji84088s0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94282"/>
            <a:ext cx="3530996" cy="533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9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0" indent="0">
              <a:buNone/>
            </a:pPr>
            <a:r>
              <a:rPr lang="ru-RU" dirty="0"/>
              <a:t>В 1921 году окончил Военную академию РККА. В 1936—1937 годах под псевдонимом «Петрович» сражался в Испании (награжден орденами Ленина и Красного Знамени). Во время советско-финляндской войны (декабрь 1939 — март 1940 г.) командовал армией, прорвавшей «линию </a:t>
            </a:r>
            <a:r>
              <a:rPr lang="ru-RU" dirty="0" err="1"/>
              <a:t>Манергейма</a:t>
            </a:r>
            <a:r>
              <a:rPr lang="ru-RU" dirty="0"/>
              <a:t>» и взявшей Выборг, за что ему было присвоено звание Героя Советского Союза (1940 г.).</a:t>
            </a:r>
            <a:br>
              <a:rPr lang="ru-RU" dirty="0"/>
            </a:br>
            <a:r>
              <a:rPr lang="ru-RU" dirty="0"/>
              <a:t>В годы Великой Отечественной войны командовал войсками северных направлений (псевдонимы: Афанасьев, Кириллов); был представителем Ставки на Северо-Западном фронте. Командовал армией, фронтом. В 1941 г. Мерецков нанес войскам фельдмаршала </a:t>
            </a:r>
            <a:r>
              <a:rPr lang="ru-RU" dirty="0" err="1"/>
              <a:t>Лееба</a:t>
            </a:r>
            <a:r>
              <a:rPr lang="ru-RU" dirty="0"/>
              <a:t> под Тихвином первое в войне серьезное поражение. 18 января 1943 года войска генералов Говорова и Мерецкова, нанеся встречный удар под Шлиссельбургом (операция «Искра»), прорвали блокаду Ленинграда. 20 января был взят Новгород. В феврале 1944 г. он становится командующим Карельским фронтом. В июне 1944 г. Мерецков и Говоров разгромили маршала К. Маннергейма в Карелии. В октябре 1944 г. войска Мерецкова разбили врага в Заполярье под Печенгой (</a:t>
            </a:r>
            <a:r>
              <a:rPr lang="ru-RU" dirty="0" err="1"/>
              <a:t>Петсамо</a:t>
            </a:r>
            <a:r>
              <a:rPr lang="ru-RU" dirty="0"/>
              <a:t>). 26.10.1944 г. К. А. Мерецков получил звание Маршала Советского Союза, а от норвежского короля Хокона VII Большой крест «Святого Олафа».</a:t>
            </a:r>
          </a:p>
          <a:p>
            <a:pPr marL="0" indent="0">
              <a:buNone/>
            </a:pPr>
            <a:r>
              <a:rPr lang="ru-RU" dirty="0" smtClean="0"/>
              <a:t>Весной </a:t>
            </a:r>
            <a:r>
              <a:rPr lang="ru-RU" dirty="0"/>
              <a:t>1945 года «хитрый Ярославец» (как называл его Сталин) под именем «генерала Максимова» был направлен на Дальний Восток. В августе — сентябре 1945 года его войска участвовали в разгроме </a:t>
            </a:r>
            <a:r>
              <a:rPr lang="ru-RU" dirty="0" err="1"/>
              <a:t>Квантунской</a:t>
            </a:r>
            <a:r>
              <a:rPr lang="ru-RU" dirty="0"/>
              <a:t> армии, ворвавшись из Приморья в Маньчжурию и освободив районы Китая и Кореи.</a:t>
            </a:r>
          </a:p>
          <a:p>
            <a:pPr marL="0" indent="0">
              <a:buNone/>
            </a:pPr>
            <a:r>
              <a:rPr lang="ru-RU" dirty="0" smtClean="0"/>
              <a:t>Москва </a:t>
            </a:r>
            <a:r>
              <a:rPr lang="ru-RU" dirty="0"/>
              <a:t>10 раз салютовала войскам полководца Мерецкова.</a:t>
            </a:r>
          </a:p>
          <a:p>
            <a:pPr marL="0" indent="0">
              <a:buNone/>
            </a:pPr>
            <a:endParaRPr lang="ru-RU" dirty="0"/>
          </a:p>
        </p:txBody>
      </p:sp>
      <p:sp>
        <p:nvSpPr>
          <p:cNvPr id="3" name="Заголовок 2"/>
          <p:cNvSpPr>
            <a:spLocks noGrp="1"/>
          </p:cNvSpPr>
          <p:nvPr>
            <p:ph type="title"/>
          </p:nvPr>
        </p:nvSpPr>
        <p:spPr/>
        <p:txBody>
          <a:bodyPr/>
          <a:lstStyle/>
          <a:p>
            <a:pPr algn="ctr"/>
            <a:r>
              <a:rPr lang="ru-RU" dirty="0">
                <a:effectLst/>
              </a:rPr>
              <a:t>Мерецков Кирилл Афанасьевич</a:t>
            </a:r>
            <a:endParaRPr lang="ru-RU" dirty="0"/>
          </a:p>
        </p:txBody>
      </p:sp>
    </p:spTree>
    <p:extLst>
      <p:ext uri="{BB962C8B-B14F-4D97-AF65-F5344CB8AC3E}">
        <p14:creationId xmlns:p14="http://schemas.microsoft.com/office/powerpoint/2010/main" val="114520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pic>
        <p:nvPicPr>
          <p:cNvPr id="10242" name="Picture 2" descr="C:\Users\Danil-Mironov201\Desktop\1430926886_17_page_1_image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6"/>
            <a:ext cx="9882336" cy="692587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67544" y="2348880"/>
            <a:ext cx="8229600" cy="1219200"/>
          </a:xfrm>
        </p:spPr>
        <p:txBody>
          <a:bodyPr/>
          <a:lstStyle/>
          <a:p>
            <a:pPr algn="ctr"/>
            <a:r>
              <a:rPr lang="ru-RU" dirty="0" smtClean="0">
                <a:latin typeface="Bahnschrift Condensed" panose="020B0502040204020203" pitchFamily="34" charset="0"/>
              </a:rPr>
              <a:t>Спасибо за внимание!</a:t>
            </a:r>
            <a:endParaRPr lang="ru-RU" dirty="0">
              <a:latin typeface="Bahnschrift Condensed" panose="020B0502040204020203" pitchFamily="34" charset="0"/>
            </a:endParaRPr>
          </a:p>
        </p:txBody>
      </p:sp>
    </p:spTree>
    <p:extLst>
      <p:ext uri="{BB962C8B-B14F-4D97-AF65-F5344CB8AC3E}">
        <p14:creationId xmlns:p14="http://schemas.microsoft.com/office/powerpoint/2010/main" val="188123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1186538"/>
            <a:ext cx="4258816" cy="5567294"/>
          </a:xfrm>
        </p:spPr>
        <p:txBody>
          <a:bodyPr>
            <a:normAutofit fontScale="70000" lnSpcReduction="20000"/>
          </a:bodyPr>
          <a:lstStyle/>
          <a:p>
            <a:pPr marL="0" indent="0" algn="ctr">
              <a:buNone/>
            </a:pPr>
            <a:r>
              <a:rPr lang="ru-RU" dirty="0"/>
              <a:t>Родился в д. </a:t>
            </a:r>
            <a:r>
              <a:rPr lang="ru-RU" dirty="0" err="1"/>
              <a:t>Стрелковка</a:t>
            </a:r>
            <a:r>
              <a:rPr lang="ru-RU" dirty="0"/>
              <a:t> под Калугой в семье крестьянина. </a:t>
            </a:r>
            <a:r>
              <a:rPr lang="ru-RU" dirty="0" smtClean="0"/>
              <a:t>В </a:t>
            </a:r>
            <a:r>
              <a:rPr lang="ru-RU" dirty="0"/>
              <a:t>армии с 1915 года. Участвовал в Первой мировой войне, младший унтер-офицер в кавалерии. В боях был тяжело контужен и награжден 2 Георгиевскими крестами</a:t>
            </a:r>
            <a:r>
              <a:rPr lang="ru-RU" dirty="0" smtClean="0"/>
              <a:t>. </a:t>
            </a:r>
          </a:p>
          <a:p>
            <a:pPr marL="0" indent="0" algn="ctr">
              <a:buNone/>
            </a:pPr>
            <a:r>
              <a:rPr lang="ru-RU" dirty="0"/>
              <a:t>С августа 1918 года в Красной Армии. В Гражданскую войну сражался против уральских казаков под Царицыном, дрался с войсками Деникина и Врангеля, принимал участие в подавлении восстания Антонова на </a:t>
            </a:r>
            <a:r>
              <a:rPr lang="ru-RU" dirty="0" err="1"/>
              <a:t>Тамбовщине</a:t>
            </a:r>
            <a:r>
              <a:rPr lang="ru-RU" dirty="0"/>
              <a:t>, был ранен, награжден орденом Красного Знамени. После Гражданской войны командовал полком, бригадой, дивизией, корпусом. Летом 1939 года провел успешную операцию на окружение и разгромил группировку японских войск ген. </a:t>
            </a:r>
            <a:r>
              <a:rPr lang="ru-RU" dirty="0" err="1"/>
              <a:t>Камацубары</a:t>
            </a:r>
            <a:r>
              <a:rPr lang="ru-RU" dirty="0"/>
              <a:t> на реке Халхин-Гол. Г. К. Жуков получил звание Героя Советского Союза и орден Красного Знамени МНР.</a:t>
            </a:r>
          </a:p>
        </p:txBody>
      </p:sp>
      <p:sp>
        <p:nvSpPr>
          <p:cNvPr id="3" name="Заголовок 2"/>
          <p:cNvSpPr>
            <a:spLocks noGrp="1"/>
          </p:cNvSpPr>
          <p:nvPr>
            <p:ph type="title"/>
          </p:nvPr>
        </p:nvSpPr>
        <p:spPr>
          <a:xfrm>
            <a:off x="467544" y="260648"/>
            <a:ext cx="8229600" cy="822920"/>
          </a:xfrm>
        </p:spPr>
        <p:txBody>
          <a:bodyPr>
            <a:normAutofit/>
          </a:bodyPr>
          <a:lstStyle/>
          <a:p>
            <a:pPr algn="ctr"/>
            <a:r>
              <a:rPr lang="ru-RU" dirty="0">
                <a:effectLst/>
              </a:rPr>
              <a:t>Жуков Георгий </a:t>
            </a:r>
            <a:r>
              <a:rPr lang="ru-RU" dirty="0" smtClean="0">
                <a:effectLst/>
              </a:rPr>
              <a:t>Константинович</a:t>
            </a:r>
            <a:endParaRPr lang="ru-RU" dirty="0"/>
          </a:p>
        </p:txBody>
      </p:sp>
      <p:pic>
        <p:nvPicPr>
          <p:cNvPr id="2050" name="Picture 2" descr="C:\Users\Danil-Mironov201\Desktop\маршалы вов\Жу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19" y="1186538"/>
            <a:ext cx="4008365" cy="53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460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577408"/>
          </a:xfrm>
        </p:spPr>
        <p:txBody>
          <a:bodyPr>
            <a:normAutofit fontScale="55000" lnSpcReduction="20000"/>
          </a:bodyPr>
          <a:lstStyle/>
          <a:p>
            <a:r>
              <a:rPr lang="ru-RU" dirty="0"/>
              <a:t>В годы Великой Отечественной войны (1941—1945 гг.) был членом Ставки, заместителем Верховного Главнокомандующего, командовал фронтами (псевдонимы: Константинов, Юрьев, Жаров). Ему первому во время войны было присвоено звание Маршала Советского Союза (18.01.1943 г.). Под командованием Г. К. Жукова войска Ленинградского фронта совместно с Балтийским флотом остановили наступление группы армий «Север» фельдмаршала Ф. В. фон </a:t>
            </a:r>
            <a:r>
              <a:rPr lang="ru-RU" dirty="0" err="1"/>
              <a:t>Лееба</a:t>
            </a:r>
            <a:r>
              <a:rPr lang="ru-RU" dirty="0"/>
              <a:t> на Ленинград в сентябре 1941 года. Под его командованием войска Западного фронта разгромили войска группы армий «Центр» фельдмаршала Ф. фон Бока под Москвой и развеяли миф о непобедимости немецко-фашистской армии. Затем Жуков координировал действия фронтов под Сталинградом (операция «Уран» — 1942 г.), в операции «Искра» при прорыве Ленинградской блокады (1943 г.), в битве на Курской дуге (лето 1943 г.), где сорван гитлеровский план «Цитадель» и разбиты войска фельдмаршалов </a:t>
            </a:r>
            <a:r>
              <a:rPr lang="ru-RU" dirty="0" err="1"/>
              <a:t>Клюге</a:t>
            </a:r>
            <a:r>
              <a:rPr lang="ru-RU" dirty="0"/>
              <a:t> и </a:t>
            </a:r>
            <a:r>
              <a:rPr lang="ru-RU" dirty="0" err="1"/>
              <a:t>Манштейна</a:t>
            </a:r>
            <a:r>
              <a:rPr lang="ru-RU" dirty="0"/>
              <a:t>. С именем маршала Жукова связаны также победы под Корсунь-Шевченковским, освобождение Правобережной Украины; операция «Багратион» (в Белоруссии), где была прорвана «Линия </a:t>
            </a:r>
            <a:r>
              <a:rPr lang="ru-RU" dirty="0" err="1"/>
              <a:t>Фатерланд</a:t>
            </a:r>
            <a:r>
              <a:rPr lang="ru-RU" dirty="0"/>
              <a:t>» и разгромлена группа армий «Центр» фельдмаршалов Э. фон Буша и В. фон </a:t>
            </a:r>
            <a:r>
              <a:rPr lang="ru-RU" dirty="0" err="1"/>
              <a:t>Моделя</a:t>
            </a:r>
            <a:r>
              <a:rPr lang="ru-RU" dirty="0"/>
              <a:t>. На заключительном этапе войны 1-й Белорусский фронт, руководимый маршалом Жуковым, взял Варшаву (17.01.1945 г.), рассекающим ударом разгромил группу армий «А» генерала фон Гарпе и фельдмаршала Ф. </a:t>
            </a:r>
            <a:r>
              <a:rPr lang="ru-RU" dirty="0" err="1"/>
              <a:t>Шернера</a:t>
            </a:r>
            <a:r>
              <a:rPr lang="ru-RU" dirty="0"/>
              <a:t> в Висло-</a:t>
            </a:r>
            <a:r>
              <a:rPr lang="ru-RU" dirty="0" err="1"/>
              <a:t>Одерской</a:t>
            </a:r>
            <a:r>
              <a:rPr lang="ru-RU" dirty="0"/>
              <a:t> операции и победно закончил войну грандиозной Берлинской операцией. Вместе с солдатами маршал расписался на опаленной стене рейхстага, над разбитым куполом которого развевалось знамя Победы. 8 мая 1945 года в </a:t>
            </a:r>
            <a:r>
              <a:rPr lang="ru-RU" dirty="0" err="1"/>
              <a:t>Карлсхорсте</a:t>
            </a:r>
            <a:r>
              <a:rPr lang="ru-RU" dirty="0"/>
              <a:t> (Берлин) полководец принял от гитлеровского фельдмаршала В. фон </a:t>
            </a:r>
            <a:r>
              <a:rPr lang="ru-RU" dirty="0" err="1"/>
              <a:t>Кейтеля</a:t>
            </a:r>
            <a:r>
              <a:rPr lang="ru-RU" dirty="0"/>
              <a:t> безоговорочную капитуляцию фашистской Германии. Генерал Д. Эйзенхауэр вручил Г. К. Жукову высший военный орден США «Легион почета» степени главнокомандующего (5.06.1945 г.). Позднее в Берлине у Бранденбургских ворот британский фельдмаршал Монтгомери возложил на него большой Крест рыцарского ордена Бани 1-гокласса со звездой и малиновой лентой. 24 июня 1945 г. маршал Жуков принимал триумфальный Парад Победы в Москве.</a:t>
            </a:r>
          </a:p>
          <a:p>
            <a:r>
              <a:rPr lang="ru-RU" dirty="0"/>
              <a:t/>
            </a:r>
            <a:br>
              <a:rPr lang="ru-RU" dirty="0"/>
            </a:br>
            <a:endParaRPr lang="ru-RU" dirty="0"/>
          </a:p>
        </p:txBody>
      </p:sp>
      <p:sp>
        <p:nvSpPr>
          <p:cNvPr id="3" name="Заголовок 2"/>
          <p:cNvSpPr>
            <a:spLocks noGrp="1"/>
          </p:cNvSpPr>
          <p:nvPr>
            <p:ph type="title"/>
          </p:nvPr>
        </p:nvSpPr>
        <p:spPr>
          <a:xfrm>
            <a:off x="467544" y="-171400"/>
            <a:ext cx="8229600" cy="1219200"/>
          </a:xfrm>
        </p:spPr>
        <p:txBody>
          <a:bodyPr/>
          <a:lstStyle/>
          <a:p>
            <a:pPr algn="ctr"/>
            <a:r>
              <a:rPr lang="ru-RU" dirty="0">
                <a:effectLst/>
              </a:rPr>
              <a:t>Жуков Георгий Константинович</a:t>
            </a:r>
            <a:endParaRPr lang="ru-RU" dirty="0"/>
          </a:p>
        </p:txBody>
      </p:sp>
    </p:spTree>
    <p:extLst>
      <p:ext uri="{BB962C8B-B14F-4D97-AF65-F5344CB8AC3E}">
        <p14:creationId xmlns:p14="http://schemas.microsoft.com/office/powerpoint/2010/main" val="1273374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60032" y="1412776"/>
            <a:ext cx="3826768" cy="4904028"/>
          </a:xfrm>
        </p:spPr>
        <p:txBody>
          <a:bodyPr>
            <a:normAutofit fontScale="62500" lnSpcReduction="20000"/>
          </a:bodyPr>
          <a:lstStyle/>
          <a:p>
            <a:pPr marL="0" indent="0" algn="ctr">
              <a:buNone/>
            </a:pPr>
            <a:r>
              <a:rPr lang="ru-RU" dirty="0"/>
              <a:t>Родился в Великих Луках в семье железнодорожного машиниста, поляка </a:t>
            </a:r>
            <a:r>
              <a:rPr lang="ru-RU" dirty="0" err="1"/>
              <a:t>Ксаверия</a:t>
            </a:r>
            <a:r>
              <a:rPr lang="ru-RU" dirty="0"/>
              <a:t> Юзефа Рокоссовского, вскоре переехавшего жить в Варшаву. Службу начал в 1914 году в русской армии. Участвовал в Первой мировой войне. Воевал в драгунском полку, был унтер-офицером, дважды ранен в боях, награжден Георгиевским крестом и 2 медалями. Красногвардеец (1917 г.). Во время Гражданской войны был опять 2 раза ранен, сражался на Восточном фронте против войск адмирала Колчака и в Забайкалье против барона </a:t>
            </a:r>
            <a:r>
              <a:rPr lang="ru-RU" dirty="0" err="1"/>
              <a:t>Унгерна</a:t>
            </a:r>
            <a:r>
              <a:rPr lang="ru-RU" dirty="0"/>
              <a:t>; командовал эскадроном, дивизионом, </a:t>
            </a:r>
            <a:r>
              <a:rPr lang="ru-RU" dirty="0" err="1"/>
              <a:t>кавполком</a:t>
            </a:r>
            <a:r>
              <a:rPr lang="ru-RU" dirty="0"/>
              <a:t>; награжден 2 орденами Красного Знамени. В 1929 г. сражался против китайцев при </a:t>
            </a:r>
            <a:r>
              <a:rPr lang="ru-RU" dirty="0" err="1"/>
              <a:t>Джалайноре</a:t>
            </a:r>
            <a:r>
              <a:rPr lang="ru-RU" dirty="0"/>
              <a:t> (конфликт на КВЖД). В 1937—1940 гг. находился в заключении, оказавшись жертвой клеветы.</a:t>
            </a:r>
          </a:p>
        </p:txBody>
      </p:sp>
      <p:sp>
        <p:nvSpPr>
          <p:cNvPr id="3" name="Заголовок 2"/>
          <p:cNvSpPr>
            <a:spLocks noGrp="1"/>
          </p:cNvSpPr>
          <p:nvPr>
            <p:ph type="title"/>
          </p:nvPr>
        </p:nvSpPr>
        <p:spPr>
          <a:xfrm>
            <a:off x="0" y="152400"/>
            <a:ext cx="9144000" cy="1219200"/>
          </a:xfrm>
        </p:spPr>
        <p:txBody>
          <a:bodyPr>
            <a:normAutofit fontScale="90000"/>
          </a:bodyPr>
          <a:lstStyle/>
          <a:p>
            <a:pPr algn="ctr"/>
            <a:r>
              <a:rPr lang="ru-RU" dirty="0">
                <a:effectLst/>
              </a:rPr>
              <a:t>Рокоссовский </a:t>
            </a:r>
            <a:r>
              <a:rPr lang="ru-RU" dirty="0" smtClean="0">
                <a:effectLst/>
              </a:rPr>
              <a:t>Константин</a:t>
            </a:r>
            <a:br>
              <a:rPr lang="ru-RU" dirty="0" smtClean="0">
                <a:effectLst/>
              </a:rPr>
            </a:br>
            <a:r>
              <a:rPr lang="ru-RU" dirty="0" smtClean="0">
                <a:effectLst/>
              </a:rPr>
              <a:t>Константинович</a:t>
            </a:r>
            <a:endParaRPr lang="ru-RU" dirty="0"/>
          </a:p>
        </p:txBody>
      </p:sp>
      <p:pic>
        <p:nvPicPr>
          <p:cNvPr id="6146" name="Picture 2" descr="C:\Users\Danil-Mironov201\Desktop\маршалы вов\Рокоссовск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936057" cy="490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4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55000" lnSpcReduction="20000"/>
          </a:bodyPr>
          <a:lstStyle/>
          <a:p>
            <a:pPr marL="0" indent="0">
              <a:buNone/>
            </a:pPr>
            <a:r>
              <a:rPr lang="ru-RU" dirty="0"/>
              <a:t>В годы Великой Отечественной войны (1941—1945 гг.) командовал </a:t>
            </a:r>
            <a:r>
              <a:rPr lang="ru-RU" dirty="0" err="1"/>
              <a:t>мехкорпусом</a:t>
            </a:r>
            <a:r>
              <a:rPr lang="ru-RU" dirty="0"/>
              <a:t>, армией, фронтами (Псевдонимы: Костин, Донцов, Румянцев). Отличился в Смоленском сражении (1941 г.). Герой битвы под Москвой (30.09.1941—8.01.1942 гг.). Был тяжело ранен под Сухиничами. Во время Сталинградской битвы (1942—1943 гг.) Донской фронт Рокоссовского совместно с другими фронтами окружили 22 дивизии врага общей численностью 330 тыс. человек (операция «Уран»). В начале 1943 года Донской фронт ликвидировал окруженную группировку немцев (операция «Кольцо»). В плен был взят фельдмаршал Ф. Паулюс (в Германии был объявлен 3-дневный траур). В Курской битве (1943 г.) Центральный фронт Рокоссовского нанес поражение немецким войскам генерала </a:t>
            </a:r>
            <a:r>
              <a:rPr lang="ru-RU" dirty="0" err="1"/>
              <a:t>Моделя</a:t>
            </a:r>
            <a:r>
              <a:rPr lang="ru-RU" dirty="0"/>
              <a:t> (операция «Кутузов») под Орлом, в честь чего Москва дала свой первый салют (5.08.1943 г.). В грандиозной Белорусской операции (1944 г.) 1-й Белорусский фронт Рокоссовского разгромил группу армий «Центр» фельдмаршала фон Буша и совместно с войсками генерала И. Д. Черняховского окружили в «Минском котле» до 30 дивизий драга (операция «Багратион»). 29 июня 1944 года Рокоссовскому было присвоено звание Маршала Советского Союза. Высшие военные ордена «</a:t>
            </a:r>
            <a:r>
              <a:rPr lang="ru-RU" dirty="0" err="1"/>
              <a:t>Виртути</a:t>
            </a:r>
            <a:r>
              <a:rPr lang="ru-RU" dirty="0"/>
              <a:t> </a:t>
            </a:r>
            <a:r>
              <a:rPr lang="ru-RU" dirty="0" err="1"/>
              <a:t>Милитари</a:t>
            </a:r>
            <a:r>
              <a:rPr lang="ru-RU" dirty="0"/>
              <a:t>» и крест «</a:t>
            </a:r>
            <a:r>
              <a:rPr lang="ru-RU" dirty="0" err="1"/>
              <a:t>Грюнвальда</a:t>
            </a:r>
            <a:r>
              <a:rPr lang="ru-RU" dirty="0"/>
              <a:t>» 1-го класса стали наградой маршалу за освобождение </a:t>
            </a:r>
            <a:r>
              <a:rPr lang="ru-RU" dirty="0" smtClean="0"/>
              <a:t>Польши.</a:t>
            </a:r>
            <a:br>
              <a:rPr lang="ru-RU" dirty="0" smtClean="0"/>
            </a:br>
            <a:r>
              <a:rPr lang="ru-RU" dirty="0" smtClean="0"/>
              <a:t/>
            </a:r>
            <a:br>
              <a:rPr lang="ru-RU" dirty="0" smtClean="0"/>
            </a:br>
            <a:r>
              <a:rPr lang="ru-RU" dirty="0" smtClean="0"/>
              <a:t>На </a:t>
            </a:r>
            <a:r>
              <a:rPr lang="ru-RU" dirty="0"/>
              <a:t>заключительном этапе войны 2-й Белорусский фронт Рокоссовского участвовал в Восточно-Прусской, Померанской и Берлинской операциях. 63 раза салютовала Москва войскам полководца Рокоссовского. 24 июня 1945 г. дважды Герой Советского Союза, кавалер ордена «Победа», маршал К. К. Рокоссовский командовал Парадом Победы на Красной площади Москвы. В 1949—1956 годах К. К. Рокоссовский был Министром национальной обороны Польской Народной Республики. Ему было присвоено звание Маршал Польши (1949 г.). Вернувшись в Советский Союз, он стал главным инспектором Министерства Обороны СССР.</a:t>
            </a:r>
          </a:p>
          <a:p>
            <a:pPr marL="0" indent="0">
              <a:buNone/>
            </a:pPr>
            <a:r>
              <a:rPr lang="ru-RU" dirty="0"/>
              <a:t>Написал мемуары «Солдатский долг</a:t>
            </a:r>
            <a:r>
              <a:rPr lang="ru-RU" dirty="0" smtClean="0"/>
              <a:t>».</a:t>
            </a:r>
            <a:endParaRPr lang="ru-RU" dirty="0"/>
          </a:p>
        </p:txBody>
      </p:sp>
      <p:sp>
        <p:nvSpPr>
          <p:cNvPr id="3" name="Заголовок 2"/>
          <p:cNvSpPr>
            <a:spLocks noGrp="1"/>
          </p:cNvSpPr>
          <p:nvPr>
            <p:ph type="title"/>
          </p:nvPr>
        </p:nvSpPr>
        <p:spPr/>
        <p:txBody>
          <a:bodyPr>
            <a:normAutofit fontScale="90000"/>
          </a:bodyPr>
          <a:lstStyle/>
          <a:p>
            <a:pPr algn="ctr"/>
            <a:r>
              <a:rPr lang="ru-RU" dirty="0">
                <a:effectLst/>
              </a:rPr>
              <a:t>Рокоссовский Константин </a:t>
            </a:r>
            <a:r>
              <a:rPr lang="ru-RU" dirty="0" smtClean="0">
                <a:effectLst/>
              </a:rPr>
              <a:t>Константинович</a:t>
            </a:r>
            <a:endParaRPr lang="ru-RU" dirty="0"/>
          </a:p>
        </p:txBody>
      </p:sp>
    </p:spTree>
    <p:extLst>
      <p:ext uri="{BB962C8B-B14F-4D97-AF65-F5344CB8AC3E}">
        <p14:creationId xmlns:p14="http://schemas.microsoft.com/office/powerpoint/2010/main" val="3340823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1124744"/>
            <a:ext cx="4186808" cy="5616624"/>
          </a:xfrm>
        </p:spPr>
        <p:txBody>
          <a:bodyPr>
            <a:normAutofit fontScale="47500" lnSpcReduction="20000"/>
          </a:bodyPr>
          <a:lstStyle/>
          <a:p>
            <a:pPr marL="0" indent="0" algn="ctr">
              <a:buNone/>
            </a:pPr>
            <a:r>
              <a:rPr lang="ru-RU" dirty="0"/>
              <a:t>Родился в селе Новая </a:t>
            </a:r>
            <a:r>
              <a:rPr lang="ru-RU" dirty="0" err="1"/>
              <a:t>Гольчиха</a:t>
            </a:r>
            <a:r>
              <a:rPr lang="ru-RU" dirty="0"/>
              <a:t> близ Кинешмы на Волге. Сын священника. Учился в Костромской духовной семинарии. В 1915 году окончил курсы в Александровском военном училище и в чине прапорщика был направлен на фронт Первой мировой войны (1914—1918 гг.).  Штабс-капитан царской армии. Вступив в Красную Армию в годы Гражданской войны 1918—1920 гг., командовал ротой, батальоном, полком. В 1937 году окончил Военную академию Генерального штаба. С 1940 г. служил в Генштабе, где его застала Великая Отечественная война (1941—1945 гг.). В июне 1942 года он стал начальником Генштаба, заменив на этом посту, ввиду болезни, маршала Б. М. Шапошникова. Из 34-х месяцев пребывания на посту начальника Генштаба 22 А. М. Василевский провел непосредственно на фронте (псевдонимы: Михайлов, Александров, Владимиров). Был ранен и контужен. За полтора года воины он вырос от генерал-майора до Маршала Советского Союза (19.02.1943 г.) и вместе с г. К. Жуковым стал первым кавалером ордена «Победа». Под его руководством разрабатывались крупнейшие операции Советских Вооруженных Сил А. М. Василевский координировал действия фронтов: в Сталинградской битве (операции «Уран», «Малый Сатурн»), под Курском (операция «Полководец Румянцев»), при освобождении Донбасса (операция «Дон»), в Крыму и при взятии Севастополя, в сражениях на Правобережной Украине; в Белорусской операции «Багратион</a:t>
            </a:r>
            <a:r>
              <a:rPr lang="ru-RU" dirty="0" smtClean="0"/>
              <a:t>».</a:t>
            </a:r>
            <a:endParaRPr lang="ru-RU" dirty="0"/>
          </a:p>
        </p:txBody>
      </p:sp>
      <p:sp>
        <p:nvSpPr>
          <p:cNvPr id="3" name="Заголовок 2"/>
          <p:cNvSpPr>
            <a:spLocks noGrp="1"/>
          </p:cNvSpPr>
          <p:nvPr>
            <p:ph type="title"/>
          </p:nvPr>
        </p:nvSpPr>
        <p:spPr>
          <a:xfrm>
            <a:off x="467544" y="188640"/>
            <a:ext cx="8229600" cy="715144"/>
          </a:xfrm>
        </p:spPr>
        <p:txBody>
          <a:bodyPr>
            <a:normAutofit fontScale="90000"/>
          </a:bodyPr>
          <a:lstStyle/>
          <a:p>
            <a:pPr algn="ctr"/>
            <a:r>
              <a:rPr lang="ru-RU" dirty="0">
                <a:effectLst/>
              </a:rPr>
              <a:t>Василевский Александр </a:t>
            </a:r>
            <a:r>
              <a:rPr lang="ru-RU" dirty="0" smtClean="0">
                <a:effectLst/>
              </a:rPr>
              <a:t>Михайлович</a:t>
            </a:r>
            <a:endParaRPr lang="ru-RU" dirty="0"/>
          </a:p>
        </p:txBody>
      </p:sp>
      <p:pic>
        <p:nvPicPr>
          <p:cNvPr id="3074" name="Picture 2" descr="C:\Users\Danil-Mironov201\Desktop\маршалы вов\DoUSlJrXgAAwj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969317" cy="532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1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pPr marL="0" indent="0">
              <a:buNone/>
            </a:pPr>
            <a:r>
              <a:rPr lang="ru-RU" dirty="0"/>
              <a:t>После гибели генерала И. Д. Черняховского командовал 3-м Белорусским фронтом в Восточно-Прусской операции, завершившейся знаменитым «звездным» штурмом Кенигсберга.</a:t>
            </a:r>
          </a:p>
          <a:p>
            <a:pPr marL="0" indent="0">
              <a:buNone/>
            </a:pPr>
            <a:r>
              <a:rPr lang="ru-RU" dirty="0" smtClean="0"/>
              <a:t>На </a:t>
            </a:r>
            <a:r>
              <a:rPr lang="ru-RU" dirty="0"/>
              <a:t>фронтах Великой Отечественной войны советский полководец А. М. Василевский громил гитлеровских фельдмаршалов и генералов Ф. фон Бока, Г. Гудериана, Ф. Паулюса, Э. </a:t>
            </a:r>
            <a:r>
              <a:rPr lang="ru-RU" dirty="0" err="1"/>
              <a:t>Манштейна</a:t>
            </a:r>
            <a:r>
              <a:rPr lang="ru-RU" dirty="0"/>
              <a:t>, Э. Клейста, </a:t>
            </a:r>
            <a:r>
              <a:rPr lang="ru-RU" dirty="0" err="1"/>
              <a:t>Енеке</a:t>
            </a:r>
            <a:r>
              <a:rPr lang="ru-RU" dirty="0"/>
              <a:t>, Э. фон Буша, В. фон </a:t>
            </a:r>
            <a:r>
              <a:rPr lang="ru-RU" dirty="0" err="1"/>
              <a:t>Моделя</a:t>
            </a:r>
            <a:r>
              <a:rPr lang="ru-RU" dirty="0"/>
              <a:t>, Ф. </a:t>
            </a:r>
            <a:r>
              <a:rPr lang="ru-RU" dirty="0" err="1"/>
              <a:t>Шернера</a:t>
            </a:r>
            <a:r>
              <a:rPr lang="ru-RU" dirty="0"/>
              <a:t>, фон </a:t>
            </a:r>
            <a:r>
              <a:rPr lang="ru-RU" dirty="0" err="1"/>
              <a:t>Вейхса</a:t>
            </a:r>
            <a:r>
              <a:rPr lang="ru-RU" dirty="0"/>
              <a:t> и др.</a:t>
            </a:r>
          </a:p>
          <a:p>
            <a:pPr marL="0" indent="0">
              <a:buNone/>
            </a:pPr>
            <a:r>
              <a:rPr lang="ru-RU" dirty="0" smtClean="0"/>
              <a:t>19 </a:t>
            </a:r>
            <a:r>
              <a:rPr lang="ru-RU" dirty="0"/>
              <a:t>апреля 1945 года он был награжден вторым орденом «Победа».</a:t>
            </a:r>
          </a:p>
          <a:p>
            <a:pPr marL="0" indent="0">
              <a:buNone/>
            </a:pPr>
            <a:r>
              <a:rPr lang="ru-RU" dirty="0" smtClean="0"/>
              <a:t>В </a:t>
            </a:r>
            <a:r>
              <a:rPr lang="ru-RU" dirty="0"/>
              <a:t>июне 1945 года маршал был назначен Главнокомандующим советскими войсками на Дальнем Востоке (псевдоним Васильев). За быстрый разгром </a:t>
            </a:r>
            <a:r>
              <a:rPr lang="ru-RU" dirty="0" err="1"/>
              <a:t>Квантунской</a:t>
            </a:r>
            <a:r>
              <a:rPr lang="ru-RU" dirty="0"/>
              <a:t> армии японцев генерала О. </a:t>
            </a:r>
            <a:r>
              <a:rPr lang="ru-RU" dirty="0" err="1"/>
              <a:t>Ямады</a:t>
            </a:r>
            <a:r>
              <a:rPr lang="ru-RU" dirty="0"/>
              <a:t> в Маньчжурии полководец получил вторую Золотую Звезду. После войны с 1946 г. — начальник Генштаба; в 1949—1953 гг. — министр Вооруженных Сил СССР.</a:t>
            </a:r>
          </a:p>
        </p:txBody>
      </p:sp>
      <p:sp>
        <p:nvSpPr>
          <p:cNvPr id="3" name="Заголовок 2"/>
          <p:cNvSpPr>
            <a:spLocks noGrp="1"/>
          </p:cNvSpPr>
          <p:nvPr>
            <p:ph type="title"/>
          </p:nvPr>
        </p:nvSpPr>
        <p:spPr/>
        <p:txBody>
          <a:bodyPr>
            <a:normAutofit fontScale="90000"/>
          </a:bodyPr>
          <a:lstStyle/>
          <a:p>
            <a:r>
              <a:rPr lang="ru-RU" dirty="0">
                <a:effectLst/>
              </a:rPr>
              <a:t>Василевский Александр Михайлович</a:t>
            </a:r>
            <a:endParaRPr lang="ru-RU" dirty="0"/>
          </a:p>
        </p:txBody>
      </p:sp>
    </p:spTree>
    <p:extLst>
      <p:ext uri="{BB962C8B-B14F-4D97-AF65-F5344CB8AC3E}">
        <p14:creationId xmlns:p14="http://schemas.microsoft.com/office/powerpoint/2010/main" val="247122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971770"/>
            <a:ext cx="4104456" cy="6201646"/>
          </a:xfrm>
        </p:spPr>
        <p:txBody>
          <a:bodyPr>
            <a:normAutofit fontScale="55000" lnSpcReduction="20000"/>
          </a:bodyPr>
          <a:lstStyle/>
          <a:p>
            <a:pPr marL="0" indent="0" algn="ctr">
              <a:buNone/>
            </a:pPr>
            <a:r>
              <a:rPr lang="ru-RU" dirty="0"/>
              <a:t>Родился в Вологодской области в д. </a:t>
            </a:r>
            <a:r>
              <a:rPr lang="ru-RU" dirty="0" err="1"/>
              <a:t>Лодейно</a:t>
            </a:r>
            <a:r>
              <a:rPr lang="ru-RU" dirty="0"/>
              <a:t> в семье крестьянина. В 1916 году призван в армию. По окончании учебной команды младшим унтер-офицером арт. дивизиона направлен на Юго-западный фронт. Вступив в Красную Армию в 1918 году, участвовал в боях против войск адмирала Колчака, атамана Семенова, японцев. Комиссар бронепоезда «Грозный», затем бригады, дивизии. В 1921 году участвовал в штурме Кронштадта. Окончил академию им. Фрунзе (1934 г.), командовал полком, дивизией, корпусом, 2-й Отдельной Краснознаменной Дальневосточной армией (1938—1940 гг.).</a:t>
            </a:r>
          </a:p>
          <a:p>
            <a:pPr marL="0" indent="0" algn="ctr">
              <a:buNone/>
            </a:pPr>
            <a:r>
              <a:rPr lang="ru-RU" dirty="0" smtClean="0"/>
              <a:t>В </a:t>
            </a:r>
            <a:r>
              <a:rPr lang="ru-RU" dirty="0"/>
              <a:t>годы Великой Отечественной войны командовал армией, фронтами (псевдонимы: Степин, Киевский). Участвовал в сражениях под Смоленском и Калинином (1941 г.), в битве под Москвой (1941—1942 гг.). Во время Курской битвы, совместно с войсками генерала Н. Ф. Ватутина разгромил врага на </a:t>
            </a:r>
            <a:r>
              <a:rPr lang="ru-RU" dirty="0" err="1"/>
              <a:t>Белгородско</a:t>
            </a:r>
            <a:r>
              <a:rPr lang="ru-RU" dirty="0"/>
              <a:t>-Харьковском плацдарме — бастионе Германии на Украине. 5 августа 1943 г. войска Конева взяли г. Белгород, в честь чего Москва дала свой первый салют, а 24 августа — взят Харьков. Далее следовал прорыв «Восточного вала» на Днепре</a:t>
            </a:r>
            <a:r>
              <a:rPr lang="ru-RU" dirty="0" smtClean="0"/>
              <a:t>.</a:t>
            </a:r>
            <a:endParaRPr lang="ru-RU" dirty="0"/>
          </a:p>
        </p:txBody>
      </p:sp>
      <p:sp>
        <p:nvSpPr>
          <p:cNvPr id="3" name="Заголовок 2"/>
          <p:cNvSpPr>
            <a:spLocks noGrp="1"/>
          </p:cNvSpPr>
          <p:nvPr>
            <p:ph type="title"/>
          </p:nvPr>
        </p:nvSpPr>
        <p:spPr>
          <a:xfrm>
            <a:off x="467544" y="287458"/>
            <a:ext cx="8229600" cy="684312"/>
          </a:xfrm>
        </p:spPr>
        <p:txBody>
          <a:bodyPr>
            <a:normAutofit fontScale="90000"/>
          </a:bodyPr>
          <a:lstStyle/>
          <a:p>
            <a:pPr algn="ctr"/>
            <a:r>
              <a:rPr lang="ru-RU" dirty="0">
                <a:effectLst/>
              </a:rPr>
              <a:t>Конев Иван </a:t>
            </a:r>
            <a:r>
              <a:rPr lang="ru-RU" dirty="0" smtClean="0">
                <a:effectLst/>
              </a:rPr>
              <a:t>Степанович</a:t>
            </a:r>
            <a:endParaRPr lang="ru-RU" dirty="0"/>
          </a:p>
        </p:txBody>
      </p:sp>
      <p:pic>
        <p:nvPicPr>
          <p:cNvPr id="4098" name="Picture 2" descr="C:\Users\Danil-Mironov201\Desktop\маршалы вов\Иван_Степанович_Коне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71770"/>
            <a:ext cx="4032448" cy="545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331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pPr marL="0" indent="0">
              <a:buNone/>
            </a:pPr>
            <a:r>
              <a:rPr lang="ru-RU" dirty="0"/>
              <a:t>В 1944 году под Корсунь-Шевченковским немцам был устроен «Новый (малый) Сталинград» — окружено и уничтожено 10 дивизий и 1 бригада генерала В. </a:t>
            </a:r>
            <a:r>
              <a:rPr lang="ru-RU" dirty="0" err="1"/>
              <a:t>Штеммерана</a:t>
            </a:r>
            <a:r>
              <a:rPr lang="ru-RU" dirty="0"/>
              <a:t>, павшего на поле боя. И. С. Коневу было присвоено звание Маршала Советского Союза (20.02.1944 г.), а 26 марта 1944 г. войска 1-го Украинского фронта первыми вышли к государственной границе. В июле-августе они разгромили группу армий «Северная Украина» фельдмаршала Э. фон </a:t>
            </a:r>
            <a:r>
              <a:rPr lang="ru-RU" dirty="0" err="1"/>
              <a:t>Манштейна</a:t>
            </a:r>
            <a:r>
              <a:rPr lang="ru-RU" dirty="0"/>
              <a:t> в Львовско-</a:t>
            </a:r>
            <a:r>
              <a:rPr lang="ru-RU" dirty="0" err="1"/>
              <a:t>Сандомирской</a:t>
            </a:r>
            <a:r>
              <a:rPr lang="ru-RU" dirty="0"/>
              <a:t> операции. С именем маршала Конева, прозванного «генералом вперед», связаны блестящие победы на заключительном этапе войны — в Висло-</a:t>
            </a:r>
            <a:r>
              <a:rPr lang="ru-RU" dirty="0" err="1"/>
              <a:t>Одерской</a:t>
            </a:r>
            <a:r>
              <a:rPr lang="ru-RU" dirty="0"/>
              <a:t>, Берлинской и Пражской операциях. В ходе Берлинской операции его войска вышли к р. Эльбе у </a:t>
            </a:r>
            <a:r>
              <a:rPr lang="ru-RU" dirty="0" err="1"/>
              <a:t>Торгау</a:t>
            </a:r>
            <a:r>
              <a:rPr lang="ru-RU" dirty="0"/>
              <a:t> и встретились с американскими войсками генерала О. Брэдли (25.04.1945 г.). 9-го мая завершился разгром фельдмаршала </a:t>
            </a:r>
            <a:r>
              <a:rPr lang="ru-RU" dirty="0" err="1"/>
              <a:t>Шернера</a:t>
            </a:r>
            <a:r>
              <a:rPr lang="ru-RU" dirty="0"/>
              <a:t> под Прагой. Высшие ордена «Белого Льва» 1-го класса и «Чехословацкий военный крест 1939 года» были наградой маршалу за освобождение чешской столицы. 57 раз салютовала Москва войскам И. С. Конева.</a:t>
            </a:r>
          </a:p>
          <a:p>
            <a:pPr marL="0" indent="0">
              <a:buNone/>
            </a:pPr>
            <a:r>
              <a:rPr lang="ru-RU" dirty="0" smtClean="0"/>
              <a:t>В </a:t>
            </a:r>
            <a:r>
              <a:rPr lang="ru-RU" dirty="0"/>
              <a:t>послевоенный период маршал был Главкомом сухопутных войск (1946—1950 гг.; 1955—1956 гг.), первым Главнокомандующим Объединенными вооруженными Силами государств — участников Варшавского Договора (1956—1960 гг.).</a:t>
            </a:r>
          </a:p>
          <a:p>
            <a:pPr marL="0" indent="0">
              <a:buNone/>
            </a:pPr>
            <a:r>
              <a:rPr lang="ru-RU" dirty="0" smtClean="0"/>
              <a:t>Маршал </a:t>
            </a:r>
            <a:r>
              <a:rPr lang="ru-RU" dirty="0"/>
              <a:t>И. С. Конев — дважды Герой Советского Союза, Герой Чехословацкой социалистической республики (1970 г.), Герой Монгольской Народной Республики (1971 г.). Бронзовый бюст был установлен на родине в деревне </a:t>
            </a:r>
            <a:r>
              <a:rPr lang="ru-RU" dirty="0" err="1"/>
              <a:t>Лодейно</a:t>
            </a:r>
            <a:r>
              <a:rPr lang="ru-RU" dirty="0"/>
              <a:t>.</a:t>
            </a:r>
          </a:p>
          <a:p>
            <a:pPr marL="0" indent="0">
              <a:buNone/>
            </a:pPr>
            <a:r>
              <a:rPr lang="ru-RU" dirty="0" smtClean="0"/>
              <a:t>Им </a:t>
            </a:r>
            <a:r>
              <a:rPr lang="ru-RU" dirty="0"/>
              <a:t>написаны мемуары: «Сорок пятый» и «Записки командующего фронтом».</a:t>
            </a:r>
          </a:p>
          <a:p>
            <a:endParaRPr lang="ru-RU" dirty="0"/>
          </a:p>
        </p:txBody>
      </p:sp>
      <p:sp>
        <p:nvSpPr>
          <p:cNvPr id="3" name="Заголовок 2"/>
          <p:cNvSpPr>
            <a:spLocks noGrp="1"/>
          </p:cNvSpPr>
          <p:nvPr>
            <p:ph type="title"/>
          </p:nvPr>
        </p:nvSpPr>
        <p:spPr/>
        <p:txBody>
          <a:bodyPr/>
          <a:lstStyle/>
          <a:p>
            <a:pPr algn="ctr"/>
            <a:r>
              <a:rPr lang="ru-RU" dirty="0">
                <a:effectLst/>
              </a:rPr>
              <a:t>Конев Иван Степанович</a:t>
            </a:r>
            <a:endParaRPr lang="ru-RU" dirty="0"/>
          </a:p>
        </p:txBody>
      </p:sp>
    </p:spTree>
    <p:extLst>
      <p:ext uri="{BB962C8B-B14F-4D97-AF65-F5344CB8AC3E}">
        <p14:creationId xmlns:p14="http://schemas.microsoft.com/office/powerpoint/2010/main" val="1873632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81</TotalTime>
  <Words>2113</Words>
  <Application>Microsoft Office PowerPoint</Application>
  <PresentationFormat>Экран (4:3)</PresentationFormat>
  <Paragraphs>58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Маршалы Великой Отечественной Войны  1941-1945</vt:lpstr>
      <vt:lpstr>Жуков Георгий Константинович</vt:lpstr>
      <vt:lpstr>Жуков Георгий Константинович</vt:lpstr>
      <vt:lpstr>Рокоссовский Константин Константинович</vt:lpstr>
      <vt:lpstr>Рокоссовский Константин Константинович</vt:lpstr>
      <vt:lpstr>Василевский Александр Михайлович</vt:lpstr>
      <vt:lpstr>Василевский Александр Михайлович</vt:lpstr>
      <vt:lpstr>Конев Иван Степанович</vt:lpstr>
      <vt:lpstr>Конев Иван Степанович</vt:lpstr>
      <vt:lpstr>Говоров Леонид Александрович</vt:lpstr>
      <vt:lpstr>Говоров Леонид Александрович</vt:lpstr>
      <vt:lpstr>Малиновский Родион Яковлевич</vt:lpstr>
      <vt:lpstr>Малиновский Родион Яковлевич</vt:lpstr>
      <vt:lpstr>Толбухин Федор Иванович</vt:lpstr>
      <vt:lpstr>Толбухин Федор Иванович</vt:lpstr>
      <vt:lpstr>Мерецков Кирилл Афанасьевич</vt:lpstr>
      <vt:lpstr>Мерецков Кирилл Афанасьевич</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Danil-Mironov201</dc:creator>
  <cp:lastModifiedBy>Danil-Mironov201</cp:lastModifiedBy>
  <cp:revision>8</cp:revision>
  <dcterms:created xsi:type="dcterms:W3CDTF">2020-02-05T08:47:47Z</dcterms:created>
  <dcterms:modified xsi:type="dcterms:W3CDTF">2020-05-05T13:24:58Z</dcterms:modified>
</cp:coreProperties>
</file>