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5" r:id="rId5"/>
    <p:sldId id="266" r:id="rId6"/>
    <p:sldId id="269" r:id="rId7"/>
    <p:sldId id="257" r:id="rId8"/>
    <p:sldId id="271" r:id="rId9"/>
    <p:sldId id="258" r:id="rId10"/>
    <p:sldId id="261" r:id="rId11"/>
    <p:sldId id="262" r:id="rId12"/>
    <p:sldId id="270" r:id="rId13"/>
    <p:sldId id="268" r:id="rId14"/>
    <p:sldId id="263" r:id="rId15"/>
    <p:sldId id="272" r:id="rId16"/>
    <p:sldId id="25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odvignaroda.mil.ru/?" TargetMode="External"/><Relationship Id="rId3" Type="http://schemas.openxmlformats.org/officeDocument/2006/relationships/hyperlink" Target="http://home.ancestry.com/" TargetMode="External"/><Relationship Id="rId7" Type="http://schemas.openxmlformats.org/officeDocument/2006/relationships/hyperlink" Target="https://obd-memorial.ru/html/" TargetMode="External"/><Relationship Id="rId2" Type="http://schemas.openxmlformats.org/officeDocument/2006/relationships/hyperlink" Target="https://www.myheritag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ektnaroda.ru/" TargetMode="External"/><Relationship Id="rId11" Type="http://schemas.openxmlformats.org/officeDocument/2006/relationships/hyperlink" Target="http://www.soldat.ru/" TargetMode="External"/><Relationship Id="rId5" Type="http://schemas.openxmlformats.org/officeDocument/2006/relationships/hyperlink" Target="https://pamyat-naroda.ru/" TargetMode="External"/><Relationship Id="rId10" Type="http://schemas.openxmlformats.org/officeDocument/2006/relationships/hyperlink" Target="http://pomnipro.ru/" TargetMode="External"/><Relationship Id="rId4" Type="http://schemas.openxmlformats.org/officeDocument/2006/relationships/hyperlink" Target="https://vgd.ru/" TargetMode="External"/><Relationship Id="rId9" Type="http://schemas.openxmlformats.org/officeDocument/2006/relationships/hyperlink" Target="https://www.polkmoskva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-family-chronicle.com/informatio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800800" cy="41764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Создаём генеалогическое древо семьи в честь памяти родных воевавших на войне, труженикам тыла.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182549"/>
            <a:ext cx="4013176" cy="267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780928"/>
            <a:ext cx="3898776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964102/9a3841d4-1167-4e98-9e73-adf7139e2066/s1200?webp=false"/>
          <p:cNvPicPr>
            <a:picLocks noChangeAspect="1" noChangeArrowheads="1"/>
          </p:cNvPicPr>
          <p:nvPr/>
        </p:nvPicPr>
        <p:blipFill>
          <a:blip r:embed="rId2" cstate="print"/>
          <a:srcRect l="5975" r="7533" b="2308"/>
          <a:stretch>
            <a:fillRect/>
          </a:stretch>
        </p:blipFill>
        <p:spPr bwMode="auto">
          <a:xfrm>
            <a:off x="35496" y="44624"/>
            <a:ext cx="9108504" cy="6752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ПОМНИМ!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913" y="5085184"/>
            <a:ext cx="3628087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369813/27c9102e-1b34-43c5-83ee-08cf5ab3223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635896" y="4005064"/>
            <a:ext cx="201622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Помним!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4" descr=" "/>
          <p:cNvPicPr>
            <a:picLocks noChangeAspect="1" noChangeArrowheads="1"/>
          </p:cNvPicPr>
          <p:nvPr/>
        </p:nvPicPr>
        <p:blipFill>
          <a:blip r:embed="rId3" cstate="print"/>
          <a:srcRect l="11412" t="25554" r="5895" b="13061"/>
          <a:stretch>
            <a:fillRect/>
          </a:stretch>
        </p:blipFill>
        <p:spPr bwMode="auto">
          <a:xfrm>
            <a:off x="5436096" y="4797152"/>
            <a:ext cx="3528392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Скачать презентацию. </a:t>
            </a:r>
          </a:p>
          <a:p>
            <a:pPr>
              <a:buNone/>
            </a:pPr>
            <a:r>
              <a:rPr lang="ru-RU" b="1" dirty="0" smtClean="0"/>
              <a:t>Шаг 1. Выберите шаблон и общий стиль генеалогического древа</a:t>
            </a:r>
          </a:p>
          <a:p>
            <a:pPr>
              <a:buNone/>
            </a:pPr>
            <a:r>
              <a:rPr lang="ru-RU" b="1" dirty="0" smtClean="0"/>
              <a:t>Шаг 2. Фотографии</a:t>
            </a:r>
          </a:p>
          <a:p>
            <a:pPr>
              <a:buNone/>
            </a:pPr>
            <a:r>
              <a:rPr lang="ru-RU" dirty="0" smtClean="0"/>
              <a:t>Минимальная информация, которую обычно указывают в генеалогическом древе — это полное имя человека и, если возможно, его фотография. Также можно включить даты рождения и смерти (когда точные данные неизвестны, то приблизительные). А если вам известна еще какая-либо информация о вашем родственнике — место рождения или жительства, род деятельности, национальность — можно смело вписать и эти детали.</a:t>
            </a:r>
            <a:endParaRPr lang="ru-RU" b="1" dirty="0" smtClean="0"/>
          </a:p>
          <a:p>
            <a:pPr>
              <a:buNone/>
            </a:pPr>
            <a:r>
              <a:rPr lang="ru-RU" i="1" dirty="0" smtClean="0"/>
              <a:t>Распечатанное генеалогическое древо в красивой рамке может стать ценным и трогательным подарком для ваших старших родственников.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4149080"/>
            <a:ext cx="3754760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presentacii.ru/documents_2/060801529fb4ca688492adadc62c46f4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использования в 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1800200" cy="1240638"/>
          </a:xfrm>
          <a:prstGeom prst="rect">
            <a:avLst/>
          </a:prstGeom>
          <a:noFill/>
        </p:spPr>
      </p:pic>
      <p:pic>
        <p:nvPicPr>
          <p:cNvPr id="20484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407419" cy="2016224"/>
          </a:xfrm>
          <a:prstGeom prst="rect">
            <a:avLst/>
          </a:prstGeom>
          <a:noFill/>
        </p:spPr>
      </p:pic>
      <p:pic>
        <p:nvPicPr>
          <p:cNvPr id="20486" name="Picture 6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4320479" cy="1296144"/>
          </a:xfrm>
          <a:prstGeom prst="rect">
            <a:avLst/>
          </a:prstGeom>
          <a:noFill/>
        </p:spPr>
      </p:pic>
      <p:pic>
        <p:nvPicPr>
          <p:cNvPr id="20488" name="Picture 8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4013176" cy="267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7748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Самые известные и крупные международные ресурсы это 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MyHeritage.com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Ancestry.com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полноценного поиска по этим базам придется платить, но есть и бесплатные функции. Также может помочь российский портал по генеалогии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VGD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 ниже подборка других полезных ресурсов для поиска информации о ваших родственниках.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Память народа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поиск документов о героях Великой Отечественной войны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Проект народа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проект, посвященный пропавшим без вести во время Великой Отечественной войны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Мемориал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банк данных о защитниках Отечества, погибших и пропавших без вести в период Великой Отечественной войны и послевоенный период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Подвиг народа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банк данных об участниках Великой Отечественной войны</a:t>
            </a:r>
          </a:p>
          <a:p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Бесмертный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полк Москвы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сведения о жителях Москвы, принимавших участие в Великой Отечественной войне</a:t>
            </a:r>
          </a:p>
          <a:p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ПомниПро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пользовательская база данных об участниках Великой Отечественной Войны</a:t>
            </a:r>
          </a:p>
          <a:p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Солдат.ru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база данных погибших и пропавших без вести в Великой Отечественной войне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Использованы материалы с сайтов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ru.wikipedia.org</a:t>
            </a:r>
            <a:br>
              <a:rPr lang="en-US" dirty="0" smtClean="0"/>
            </a:br>
            <a:r>
              <a:rPr lang="en-US" dirty="0" smtClean="0"/>
              <a:t>genealogia.ru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https://www.the-family-chronicle.com/information.html</a:t>
            </a:r>
            <a:endParaRPr lang="ru-RU" dirty="0" smtClean="0"/>
          </a:p>
          <a:p>
            <a:r>
              <a:rPr lang="en-US" dirty="0" smtClean="0"/>
              <a:t>https://www.canva.com/ru_ru/obuchenie/genealogicheskoe-drevo/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stoki.tv/upload/medialibrary/cfb/cfbc72b9fb264574f263e34b874e54e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3117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f8c/0006c64b-809d4ec4/img2.jpg"/>
          <p:cNvPicPr>
            <a:picLocks noChangeAspect="1" noChangeArrowheads="1"/>
          </p:cNvPicPr>
          <p:nvPr/>
        </p:nvPicPr>
        <p:blipFill>
          <a:blip r:embed="rId2" cstate="print"/>
          <a:srcRect t="2754" r="22160"/>
          <a:stretch>
            <a:fillRect/>
          </a:stretch>
        </p:blipFill>
        <p:spPr bwMode="auto">
          <a:xfrm>
            <a:off x="0" y="0"/>
            <a:ext cx="908073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Дать представление о празднике 9 Мая, объяснить, что значила Победа для нашей страны;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Объяснить значение слов, связанных с темой, работа по запоминанию важных дат;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Воспитывать уважение к старшему поколению, к ветеранам;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Воспитывать любовь к Родине, бережное отношение к истории России;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Активировать познавательную деятельность учащихся, развивать навыки самостоятельной работы;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 вами живем в прекрасной стране, в прекрасное время. Небо над нашей страной мирное. И это – счастье, потому что хуже войны нет ничего на свете! И мы с вами живем, потому что в те далекие сороковые годы наши дедушки и прадедушки, бабушки и прабабушки пожертвовали собой.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наш долг – помнить об этом, не забывать те страшные годы, когда миллионы жителей нашей страны продемонстрировали невероятную силу духа, мужество и отвагу, смелость и отчаянную храбрость. Когда миллионы людей шли на смерть, чтобы мы с вами жили.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Почему войну назвали Отечественной? (Люди защищали Отечество)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значит Отечество? (Родина, Отчизна)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Кто такие немецко-фашистские захватчики? Чего они хотели? (Это фашисты, которые хотели поработить наш народ, заставить работать на себя. Кроме своей нации они никого не признавали).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Более 20 млн. советских людей погибло в годы войны. Мы никогда не забудем тех, кто защищал нашу Родину в эти страшные дни.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474024" cy="57606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Любой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 живет веками,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 в народе вечна память.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Забыть мы не имеем права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Военных дней, тех лет кровавых.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долг наш поименно помнить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тех, кто спас наш мир огромный!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7072"/>
            <a:ext cx="3888432" cy="2300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– СЕМЬЯ – РОД»:  </a:t>
            </a:r>
            <a:br>
              <a:rPr lang="ru-RU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СОСТАВЛЯЕМ РОДОВОЕ ДРЕВО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многих решающим шагом к составлению собственной родословной являются заслуги предков, значимость и весомость фамилии,  стремление более детально выяснить свою причастность к тем или иным семейным династиям. В любом случае, каковы бы ни были мотивы, побудившие человека заинтересоваться генеалогией, существуют общие рекомендации по составлению родо­словной.  Самая главная — не откладывать дело "в долгий ящик",  а приступать к работе, пока живы представители старших поколе­ний Вашей семьи.  Ведь зачастую только от них можно получить исчерпывающую информацию о дальних родственниках.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Генеалогическое древо — это графическая схема, описывающая родственные связи в пределах одной семьи. Обычно она создается в форме дерева, которое может быть восходящим или нисходящим.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чего?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Хорошие отношения в семье создаются сознательно — следует любить и уважать людей, рядом с которыми живешь, почитать стар­ших. А для того, чтобы ценить своих родственников, близких и далеких, родных и приобретенных — лучше знать, кто из них кем нам приходится, откуда пошло то или иное название, где лежат его корни. Понимание того, что родословное древо очень много значит в нашей жизни,  рано или поздно приходит к каждому.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Добрая слава фамилии может сослужить хорошую службу, так же как дурной поступок одного из предков надолго подпортить семейную репутацию. Поэтому важно знать свои корни, понимать ответственность перед родом, задумываясь о будущем собствен­ных детей и их потомков.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201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Мы помним!</vt:lpstr>
      <vt:lpstr>Слайд 2</vt:lpstr>
      <vt:lpstr>Слайд 3</vt:lpstr>
      <vt:lpstr>Слайд 4</vt:lpstr>
      <vt:lpstr>Слайд 5</vt:lpstr>
      <vt:lpstr>Слайд 6</vt:lpstr>
      <vt:lpstr>«Я – СЕМЬЯ – РОД»:   СОСТАВЛЯЕМ РОДОВОЕ ДРЕВО</vt:lpstr>
      <vt:lpstr>Слайд 8</vt:lpstr>
      <vt:lpstr>Для чего?</vt:lpstr>
      <vt:lpstr>Слайд 10</vt:lpstr>
      <vt:lpstr>Слайд 11</vt:lpstr>
      <vt:lpstr>Последовательность </vt:lpstr>
      <vt:lpstr>Слайд 13</vt:lpstr>
      <vt:lpstr>Для использования в работе</vt:lpstr>
      <vt:lpstr>Слайд 15</vt:lpstr>
      <vt:lpstr>Использованы материалы с сайтов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Норова</cp:lastModifiedBy>
  <cp:revision>41</cp:revision>
  <dcterms:created xsi:type="dcterms:W3CDTF">2020-04-23T12:17:03Z</dcterms:created>
  <dcterms:modified xsi:type="dcterms:W3CDTF">2020-05-02T07:29:24Z</dcterms:modified>
</cp:coreProperties>
</file>