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2" r:id="rId7"/>
    <p:sldId id="263" r:id="rId8"/>
    <p:sldId id="272" r:id="rId9"/>
    <p:sldId id="266" r:id="rId10"/>
    <p:sldId id="264" r:id="rId11"/>
    <p:sldId id="265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delfi.ee/teemalehed/italiy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konzarya.ru/sites/default/files/image_gallery/1_maya_2018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964000" cy="672896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458112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Международный праздник – День весны и труда, отмечают 1 мая во многих странах мира, в том числе и России.</a:t>
            </a:r>
            <a:endParaRPr lang="ru-RU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692696"/>
            <a:ext cx="4618856" cy="543346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 </a:t>
            </a:r>
            <a:r>
              <a:rPr lang="ru-RU" dirty="0" smtClean="0"/>
              <a:t>Италии  одни </a:t>
            </a:r>
            <a:r>
              <a:rPr lang="ru-RU" dirty="0" smtClean="0"/>
              <a:t>отмечают этот день в стиле первых рабочих </a:t>
            </a:r>
            <a:r>
              <a:rPr lang="ru-RU" dirty="0" smtClean="0"/>
              <a:t>парадов.  </a:t>
            </a:r>
          </a:p>
          <a:p>
            <a:pPr algn="ctr"/>
            <a:r>
              <a:rPr lang="ru-RU" dirty="0" smtClean="0"/>
              <a:t>Другие </a:t>
            </a:r>
            <a:r>
              <a:rPr lang="ru-RU" dirty="0" smtClean="0"/>
              <a:t>— по традициям, дошедшим из Древнего </a:t>
            </a:r>
            <a:r>
              <a:rPr lang="ru-RU" dirty="0" smtClean="0"/>
              <a:t>Рима </a:t>
            </a:r>
            <a:r>
              <a:rPr lang="ru-RU" dirty="0" smtClean="0"/>
              <a:t>поют серенады под окнами своих любимых девушек. Кроме того, молодые люди могут позвать любимую замуж, положив перед ее дверью зеленую ветку. Если девушка согласна — она забирает ветвь, если нет — выбрасывает на дорогу.</a:t>
            </a:r>
            <a:endParaRPr lang="ru-RU" dirty="0"/>
          </a:p>
        </p:txBody>
      </p:sp>
      <p:pic>
        <p:nvPicPr>
          <p:cNvPr id="29698" name="Picture 2" descr="https://otvet.imgsmail.ru/download/178466080_d310602d7232e8ae331354af66b3bc5c_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104455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avatars.mds.yandex.net/get-pdb/1245924/9f64bf7e-b625-4511-b092-561b240c90e6/s1200?webp=false"/>
          <p:cNvPicPr>
            <a:picLocks noChangeAspect="1" noChangeArrowheads="1"/>
          </p:cNvPicPr>
          <p:nvPr/>
        </p:nvPicPr>
        <p:blipFill>
          <a:blip r:embed="rId2" cstate="print"/>
          <a:srcRect l="39251"/>
          <a:stretch>
            <a:fillRect/>
          </a:stretch>
        </p:blipFill>
        <p:spPr bwMode="auto">
          <a:xfrm>
            <a:off x="179512" y="1484784"/>
            <a:ext cx="3900583" cy="42484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ФРАНЦИЯ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260648"/>
            <a:ext cx="5796136" cy="6048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1 мая -</a:t>
            </a:r>
            <a:r>
              <a:rPr lang="ru-RU" dirty="0" smtClean="0"/>
              <a:t>праздник </a:t>
            </a:r>
            <a:r>
              <a:rPr lang="ru-RU" dirty="0" smtClean="0"/>
              <a:t>ландышей, все дарят друг другу букетики этих душистых весенних цветов. Это главный атрибут французского Первомая. Цветок полагается засушить и хранить его целый год, до следующего праздника.</a:t>
            </a:r>
          </a:p>
          <a:p>
            <a:pPr algn="ctr"/>
            <a:r>
              <a:rPr lang="ru-RU" dirty="0" smtClean="0"/>
              <a:t>Но дарят не только ландыши: в знак дружбы и любви можно подарить веточку боярышника, дуба, тополя. Девушкам с плохим характером дарят остролист, а лентяйкам </a:t>
            </a:r>
            <a:endParaRPr lang="ru-RU" dirty="0" smtClean="0"/>
          </a:p>
          <a:p>
            <a:pPr algn="ctr"/>
            <a:r>
              <a:rPr lang="ru-RU" dirty="0" smtClean="0"/>
              <a:t>— </a:t>
            </a:r>
            <a:r>
              <a:rPr lang="ru-RU" dirty="0" smtClean="0"/>
              <a:t>ветку бузины.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ru-RU" dirty="0" smtClean="0"/>
              <a:t>Гавайи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1920" y="1196752"/>
            <a:ext cx="4834880" cy="51126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Исполняют </a:t>
            </a:r>
            <a:r>
              <a:rPr lang="ru-RU" dirty="0" smtClean="0"/>
              <a:t>народный танец хулу, играют на гитаре, поют песни, устраивают ярмарки, конкурсы красоты и, что самое главное, плетут гирлянды из цветов — леи.</a:t>
            </a:r>
            <a:endParaRPr lang="ru-RU" dirty="0"/>
          </a:p>
        </p:txBody>
      </p:sp>
      <p:pic>
        <p:nvPicPr>
          <p:cNvPr id="26626" name="Picture 2" descr="https://sunsetmoment.files.wordpress.com/2012/01/p1280171.jpg"/>
          <p:cNvPicPr>
            <a:picLocks noChangeAspect="1" noChangeArrowheads="1"/>
          </p:cNvPicPr>
          <p:nvPr/>
        </p:nvPicPr>
        <p:blipFill>
          <a:blip r:embed="rId2" cstate="print"/>
          <a:srcRect l="13856"/>
          <a:stretch>
            <a:fillRect/>
          </a:stretch>
        </p:blipFill>
        <p:spPr bwMode="auto">
          <a:xfrm>
            <a:off x="1" y="188640"/>
            <a:ext cx="4283968" cy="66693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32656"/>
            <a:ext cx="9206509" cy="6264696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404664"/>
            <a:ext cx="8496944" cy="3024336"/>
          </a:xfrm>
        </p:spPr>
        <p:txBody>
          <a:bodyPr/>
          <a:lstStyle/>
          <a:p>
            <a:pPr lvl="0" algn="just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На 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Сицилии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все в первомайские дни собирают луговые ромашки, которые, по местным поверьям, приносят счастье.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1124744"/>
            <a:ext cx="4258816" cy="4234482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В </a:t>
            </a:r>
            <a:r>
              <a:rPr lang="ru-RU" dirty="0" smtClean="0">
                <a:solidFill>
                  <a:schemeClr val="tx1"/>
                </a:solidFill>
              </a:rPr>
              <a:t>Англии</a:t>
            </a:r>
            <a:r>
              <a:rPr lang="ru-RU" b="0" dirty="0" smtClean="0">
                <a:solidFill>
                  <a:schemeClr val="tx1"/>
                </a:solidFill>
              </a:rPr>
              <a:t> все дружно танцуют вокруг столбов в национальных костюмах. Столбы при этом обматывают яркими лентами, которые символизируют сотворение мира.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62" name="Picture 2" descr="https://wildlife.by/upload/medialibrary/bb4/bb45a9df6dedc5f0204dc8c0b03a423a.jpg"/>
          <p:cNvPicPr>
            <a:picLocks noChangeAspect="1" noChangeArrowheads="1"/>
          </p:cNvPicPr>
          <p:nvPr/>
        </p:nvPicPr>
        <p:blipFill>
          <a:blip r:embed="rId2" cstate="print"/>
          <a:srcRect l="15095" r="17558"/>
          <a:stretch>
            <a:fillRect/>
          </a:stretch>
        </p:blipFill>
        <p:spPr bwMode="auto">
          <a:xfrm>
            <a:off x="251520" y="1340768"/>
            <a:ext cx="4176464" cy="4134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04664"/>
            <a:ext cx="8003232" cy="2664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Как бы вы не праздновали 1 мая! </a:t>
            </a:r>
          </a:p>
          <a:p>
            <a:pPr algn="ctr">
              <a:buNone/>
            </a:pPr>
            <a:r>
              <a:rPr lang="ru-RU" sz="3200" dirty="0" smtClean="0"/>
              <a:t>Собирая ромашки или проведете день в поисках ласточки, пусть этот день несет только добро и мир. </a:t>
            </a:r>
            <a:endParaRPr lang="ru-RU" sz="3200" dirty="0"/>
          </a:p>
        </p:txBody>
      </p:sp>
      <p:pic>
        <p:nvPicPr>
          <p:cNvPr id="39938" name="Picture 2" descr="https://www.culture.ru/storage/images/c982b9776672b715a5d8b7f0c3ef9603/8f58e1b9518d562686fb287ce46121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08920"/>
            <a:ext cx="5448325" cy="36369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s://srosumma.ru/data/textimages/30caf70ed664a377a466aa256f8d7df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avatars.mds.yandex.net/get-pdb/1734828/fd566a69-ee09-4993-9a37-4e363121690a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925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92080" y="908720"/>
            <a:ext cx="3851920" cy="5688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День Международной солидарности трудящихся постепенно превратился из </a:t>
            </a:r>
            <a:r>
              <a:rPr lang="ru-RU" dirty="0" smtClean="0">
                <a:solidFill>
                  <a:srgbClr val="FF0000"/>
                </a:solidFill>
              </a:rPr>
              <a:t>  </a:t>
            </a:r>
            <a:r>
              <a:rPr lang="ru-RU" dirty="0" smtClean="0">
                <a:solidFill>
                  <a:srgbClr val="FF0000"/>
                </a:solidFill>
              </a:rPr>
              <a:t>политического митинга в любимое народное торжество. Красные флажки и воздушные шарики – неотъемлемые атрибуты этой даты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ИСПАНИЯ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340768"/>
            <a:ext cx="3635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sz="2800" dirty="0" smtClean="0"/>
              <a:t>1 мая — День труда, </a:t>
            </a:r>
            <a:endParaRPr lang="ru-RU" sz="2800" dirty="0" smtClean="0"/>
          </a:p>
          <a:p>
            <a:pPr algn="ctr"/>
            <a:r>
              <a:rPr lang="ru-RU" sz="2800" dirty="0" smtClean="0"/>
              <a:t>а </a:t>
            </a:r>
            <a:r>
              <a:rPr lang="ru-RU" sz="2800" dirty="0" smtClean="0"/>
              <a:t>в народе — Зеленый Сантьяго, праздник влюбленных и цветов. Девушки ходят, увенчанные розами и гвоздиками, в сопровождении воспевающих их </a:t>
            </a:r>
            <a:r>
              <a:rPr lang="ru-RU" sz="2800" dirty="0" smtClean="0"/>
              <a:t>влюбленных</a:t>
            </a:r>
            <a:endParaRPr lang="ru-RU" sz="2800" dirty="0"/>
          </a:p>
        </p:txBody>
      </p:sp>
      <p:pic>
        <p:nvPicPr>
          <p:cNvPr id="36868" name="Picture 4" descr="https://travel4free.ru/wp-content/uploads/2016/02/cuba2.jpg"/>
          <p:cNvPicPr>
            <a:picLocks noChangeAspect="1" noChangeArrowheads="1"/>
          </p:cNvPicPr>
          <p:nvPr/>
        </p:nvPicPr>
        <p:blipFill>
          <a:blip r:embed="rId2" cstate="print"/>
          <a:srcRect l="18309" t="3549" r="30307" b="8607"/>
          <a:stretch>
            <a:fillRect/>
          </a:stretch>
        </p:blipFill>
        <p:spPr bwMode="auto">
          <a:xfrm>
            <a:off x="179512" y="1196752"/>
            <a:ext cx="4682702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Нидерланды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1628800"/>
            <a:ext cx="3563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 </a:t>
            </a:r>
            <a:r>
              <a:rPr lang="ru-RU" sz="2800" dirty="0" smtClean="0"/>
              <a:t>Здесь в последнюю неделю апреля и первую неделю мая проходит Фестиваль тюльпанов. Центральный день этого фестиваля — Луковичное воскресенье. 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35842" name="Picture 2" descr="https://www.1zoom.me/big2/118/246807-svetik.jpg"/>
          <p:cNvPicPr>
            <a:picLocks noChangeAspect="1" noChangeArrowheads="1"/>
          </p:cNvPicPr>
          <p:nvPr/>
        </p:nvPicPr>
        <p:blipFill>
          <a:blip r:embed="rId2" cstate="print"/>
          <a:srcRect l="10000" r="11250"/>
          <a:stretch>
            <a:fillRect/>
          </a:stretch>
        </p:blipFill>
        <p:spPr bwMode="auto">
          <a:xfrm>
            <a:off x="395536" y="1556792"/>
            <a:ext cx="4680520" cy="49411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Скандинавские </a:t>
            </a:r>
            <a:r>
              <a:rPr lang="ru-RU" dirty="0" smtClean="0"/>
              <a:t>страны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1412776"/>
            <a:ext cx="5076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Здесь </a:t>
            </a:r>
            <a:r>
              <a:rPr lang="ru-RU" sz="2400" dirty="0" smtClean="0"/>
              <a:t>в Вальпургиеву ночь не спят. Жгут костры, водят хороводы, играют на музыкальных инструментах, стреляют, чтобы отпугнуть троллей перед выгоном скота. </a:t>
            </a:r>
            <a:endParaRPr lang="ru-RU" sz="2400" dirty="0" smtClean="0"/>
          </a:p>
          <a:p>
            <a:pPr algn="ctr"/>
            <a:r>
              <a:rPr lang="ru-RU" sz="2400" dirty="0" smtClean="0"/>
              <a:t>По </a:t>
            </a:r>
            <a:r>
              <a:rPr lang="ru-RU" sz="2400" dirty="0" smtClean="0"/>
              <a:t>датским и шведским народным поверьям, в эту ночь летят на свои сборища ведьмы и демоны, а огни костров мешают им делать остановки и вредить людям. Сам же день 1 мая в скандинавских странах называют </a:t>
            </a:r>
            <a:r>
              <a:rPr lang="ru-RU" sz="2400" b="1" dirty="0" smtClean="0"/>
              <a:t>“Днем кукушки”.</a:t>
            </a:r>
            <a:endParaRPr lang="ru-RU" sz="2400" dirty="0"/>
          </a:p>
        </p:txBody>
      </p:sp>
      <p:pic>
        <p:nvPicPr>
          <p:cNvPr id="34818" name="Picture 2" descr="https://www.goodnet.org/photos/620x0/31043_hd.jpg"/>
          <p:cNvPicPr>
            <a:picLocks noChangeAspect="1" noChangeArrowheads="1"/>
          </p:cNvPicPr>
          <p:nvPr/>
        </p:nvPicPr>
        <p:blipFill>
          <a:blip r:embed="rId2" cstate="print"/>
          <a:srcRect l="34344" t="31255" r="32124"/>
          <a:stretch>
            <a:fillRect/>
          </a:stretch>
        </p:blipFill>
        <p:spPr bwMode="auto">
          <a:xfrm>
            <a:off x="179512" y="1700808"/>
            <a:ext cx="3698415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Швейцария, Чехия, Словакия, Венгрия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28800"/>
            <a:ext cx="4690864" cy="4680560"/>
          </a:xfrm>
        </p:spPr>
        <p:txBody>
          <a:bodyPr/>
          <a:lstStyle/>
          <a:p>
            <a:pPr algn="ctr"/>
            <a:r>
              <a:rPr lang="ru-RU" dirty="0" smtClean="0"/>
              <a:t> В Швейцарии на Первое Мая перед окном девушки сажают молоденькую сосну. В других странах ночью юноши в незаметном месте сажают майские деревья (</a:t>
            </a:r>
            <a:r>
              <a:rPr lang="ru-RU" dirty="0" err="1" smtClean="0"/>
              <a:t>maypoles</a:t>
            </a:r>
            <a:r>
              <a:rPr lang="ru-RU" dirty="0" smtClean="0"/>
              <a:t>) перед окнами своих возлюбленных</a:t>
            </a:r>
            <a:endParaRPr lang="ru-RU" dirty="0"/>
          </a:p>
        </p:txBody>
      </p:sp>
      <p:pic>
        <p:nvPicPr>
          <p:cNvPr id="31746" name="Picture 2" descr="https://avatars.mds.yandex.net/get-zen_doc/1056701/pub_5e0ca1aefc69ab00aec4cd07_5e0ca9ed5fd55f00ae37cfbd/scale_1200"/>
          <p:cNvPicPr>
            <a:picLocks noChangeAspect="1" noChangeArrowheads="1"/>
          </p:cNvPicPr>
          <p:nvPr/>
        </p:nvPicPr>
        <p:blipFill>
          <a:blip r:embed="rId2" cstate="print"/>
          <a:srcRect l="31053"/>
          <a:stretch>
            <a:fillRect/>
          </a:stretch>
        </p:blipFill>
        <p:spPr bwMode="auto">
          <a:xfrm>
            <a:off x="251520" y="1772816"/>
            <a:ext cx="4317677" cy="46924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4186808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Греция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2852936"/>
            <a:ext cx="4978896" cy="36998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Греческие </a:t>
            </a:r>
            <a:r>
              <a:rPr lang="ru-RU" dirty="0" smtClean="0"/>
              <a:t>дети встают рано утром в поисках первой ласточки весны. Когда они находят птицу, они идут вдоль домов и поют песни весны. Соседи же угощают их фруктами, орехами и пирогами.</a:t>
            </a:r>
            <a:endParaRPr lang="ru-RU" dirty="0"/>
          </a:p>
        </p:txBody>
      </p:sp>
      <p:pic>
        <p:nvPicPr>
          <p:cNvPr id="30722" name="Picture 2" descr="https://cdn.fishki.net/upload/post/2019/11/17/3143009/55be43ab11c4578cf4d75b3b2cd875a3.jpg"/>
          <p:cNvPicPr>
            <a:picLocks noChangeAspect="1" noChangeArrowheads="1"/>
          </p:cNvPicPr>
          <p:nvPr/>
        </p:nvPicPr>
        <p:blipFill>
          <a:blip r:embed="rId2" cstate="print"/>
          <a:srcRect l="22683" t="29674" r="23138" b="22464"/>
          <a:stretch>
            <a:fillRect/>
          </a:stretch>
        </p:blipFill>
        <p:spPr bwMode="auto">
          <a:xfrm>
            <a:off x="4716016" y="188640"/>
            <a:ext cx="4061251" cy="2538282"/>
          </a:xfrm>
          <a:prstGeom prst="rect">
            <a:avLst/>
          </a:prstGeom>
          <a:noFill/>
        </p:spPr>
      </p:pic>
      <p:pic>
        <p:nvPicPr>
          <p:cNvPr id="30724" name="Picture 4" descr="https://avatars.mds.yandex.net/get-pdb/911433/24d59a49-f488-449f-973e-be5f04528dbe/s1200?webp=false"/>
          <p:cNvPicPr>
            <a:picLocks noChangeAspect="1" noChangeArrowheads="1"/>
          </p:cNvPicPr>
          <p:nvPr/>
        </p:nvPicPr>
        <p:blipFill>
          <a:blip r:embed="rId3" cstate="print"/>
          <a:srcRect l="8828" t="13242" r="34894"/>
          <a:stretch>
            <a:fillRect/>
          </a:stretch>
        </p:blipFill>
        <p:spPr bwMode="auto">
          <a:xfrm>
            <a:off x="179512" y="2204864"/>
            <a:ext cx="4063788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260648"/>
            <a:ext cx="3754760" cy="6048712"/>
          </a:xfrm>
        </p:spPr>
        <p:txBody>
          <a:bodyPr/>
          <a:lstStyle/>
          <a:p>
            <a:pPr algn="ctr"/>
            <a:r>
              <a:rPr lang="ru-RU" dirty="0" smtClean="0"/>
              <a:t>США — День благословения велосипедов</a:t>
            </a:r>
          </a:p>
          <a:p>
            <a:pPr algn="ctr"/>
            <a:r>
              <a:rPr lang="ru-RU" dirty="0" smtClean="0"/>
              <a:t>В первое воскресенье мая в Нью-Йорке массовым велопробегом отмечают день знакомства американцев с двухколесным транспортом. </a:t>
            </a:r>
          </a:p>
          <a:p>
            <a:endParaRPr lang="ru-RU" dirty="0"/>
          </a:p>
        </p:txBody>
      </p:sp>
      <p:pic>
        <p:nvPicPr>
          <p:cNvPr id="41986" name="Picture 2" descr="https://icdn.lenta.ru/images/2015/04/29/19/20150429194754000/pic_5982e6cd31bfe0656909f16d422e4000.jpg"/>
          <p:cNvPicPr>
            <a:picLocks noChangeAspect="1" noChangeArrowheads="1"/>
          </p:cNvPicPr>
          <p:nvPr/>
        </p:nvPicPr>
        <p:blipFill>
          <a:blip r:embed="rId2" cstate="print"/>
          <a:srcRect l="23167"/>
          <a:stretch>
            <a:fillRect/>
          </a:stretch>
        </p:blipFill>
        <p:spPr bwMode="auto">
          <a:xfrm>
            <a:off x="395536" y="1268760"/>
            <a:ext cx="4537348" cy="40005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70609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hlinkClick r:id="rId2" tooltip="Италия"/>
              </a:rPr>
              <a:t>Италия</a:t>
            </a:r>
            <a:r>
              <a:rPr lang="ru-RU" sz="4400" dirty="0" smtClean="0"/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"/>
            <a:ext cx="4716016" cy="68580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sz="5100" dirty="0" smtClean="0"/>
              <a:t> 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27650" name="Picture 2" descr="https://avatars.mds.yandex.net/get-pdb/1926950/a0624825-b4e9-4b72-bdb5-6a2ac0308906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549391" cy="5760640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4860032" y="260648"/>
            <a:ext cx="4104456" cy="6048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48640" marR="0" lvl="0" indent="-41148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Древние римляне поклонялись Флоре — богине цветов и весны, были и фестивали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Флориалии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посвященные ей. Сегодня 1 мая известно как самый счастливый день года в Италии. Внутри и вокруг храмов множество цветов.</a:t>
            </a: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137</TotalTime>
  <Words>406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Слайд 1</vt:lpstr>
      <vt:lpstr>РОССИЯ </vt:lpstr>
      <vt:lpstr>ИСПАНИЯ</vt:lpstr>
      <vt:lpstr>Нидерланды</vt:lpstr>
      <vt:lpstr>Скандинавские страны</vt:lpstr>
      <vt:lpstr>Швейцария, Чехия, Словакия, Венгрия</vt:lpstr>
      <vt:lpstr>Греция</vt:lpstr>
      <vt:lpstr>Слайд 8</vt:lpstr>
      <vt:lpstr>Италия. </vt:lpstr>
      <vt:lpstr>Слайд 10</vt:lpstr>
      <vt:lpstr>ФРАНЦИЯ </vt:lpstr>
      <vt:lpstr>Гавайи</vt:lpstr>
      <vt:lpstr>Слайд 13</vt:lpstr>
      <vt:lpstr>В Англии все дружно танцуют вокруг столбов в национальных костюмах. Столбы при этом обматывают яркими лентами, которые символизируют сотворение мира.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Норова</cp:lastModifiedBy>
  <cp:revision>15</cp:revision>
  <dcterms:created xsi:type="dcterms:W3CDTF">2020-05-01T03:26:36Z</dcterms:created>
  <dcterms:modified xsi:type="dcterms:W3CDTF">2020-05-01T05:54:27Z</dcterms:modified>
</cp:coreProperties>
</file>