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9" r:id="rId2"/>
    <p:sldId id="262" r:id="rId3"/>
    <p:sldId id="264" r:id="rId4"/>
    <p:sldId id="260" r:id="rId5"/>
    <p:sldId id="266" r:id="rId6"/>
    <p:sldId id="261" r:id="rId7"/>
    <p:sldId id="267" r:id="rId8"/>
    <p:sldId id="268" r:id="rId9"/>
    <p:sldId id="271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21B1B-D72D-482E-9E78-AACC0182666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F6DC3-764F-4E52-B03F-E51B058B1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94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16632"/>
            <a:ext cx="1326122" cy="6696744"/>
            <a:chOff x="1805718" y="188640"/>
            <a:chExt cx="1326122" cy="669674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/>
            <a:stretch>
              <a:fillRect/>
            </a:stretch>
          </p:blipFill>
          <p:spPr bwMode="auto">
            <a:xfrm rot="5400000">
              <a:off x="763277" y="4516822"/>
              <a:ext cx="3420000" cy="13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 r="623"/>
            <a:stretch>
              <a:fillRect/>
            </a:stretch>
          </p:blipFill>
          <p:spPr bwMode="auto">
            <a:xfrm rot="5400000">
              <a:off x="758779" y="1235579"/>
              <a:ext cx="3420000" cy="132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  <a:latin typeface="SchoolMansi" pitchFamily="34" charset="0"/>
              </a:rPr>
              <a:t>Ам</a:t>
            </a:r>
            <a:r>
              <a:rPr lang="ru-RU" dirty="0" smtClean="0">
                <a:solidFill>
                  <a:srgbClr val="0070C0"/>
                </a:solidFill>
                <a:latin typeface="SchoolMans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SchoolMansi" pitchFamily="34" charset="0"/>
              </a:rPr>
              <a:t>a</a:t>
            </a:r>
            <a:r>
              <a:rPr lang="ru-RU" dirty="0" err="1" smtClean="0">
                <a:solidFill>
                  <a:srgbClr val="0070C0"/>
                </a:solidFill>
                <a:latin typeface="SchoolMansi" pitchFamily="34" charset="0"/>
              </a:rPr>
              <a:t>мщума</a:t>
            </a:r>
            <a:r>
              <a:rPr lang="ru-RU" dirty="0" smtClean="0">
                <a:solidFill>
                  <a:srgbClr val="0070C0"/>
                </a:solidFill>
                <a:latin typeface="SchoolMansi" pitchFamily="34" charset="0"/>
              </a:rPr>
              <a:t>: </a:t>
            </a:r>
            <a:endParaRPr lang="ru-RU" dirty="0">
              <a:solidFill>
                <a:srgbClr val="0070C0"/>
              </a:solidFill>
              <a:latin typeface="SchoolMans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301208"/>
            <a:ext cx="7056784" cy="79208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1400" dirty="0" smtClean="0">
                <a:solidFill>
                  <a:srgbClr val="0070C0"/>
                </a:solidFill>
                <a:latin typeface="SchoolMansi" pitchFamily="34" charset="0"/>
              </a:rPr>
              <a:t>Т</a:t>
            </a:r>
            <a:r>
              <a:rPr lang="en-US" sz="1400" dirty="0">
                <a:solidFill>
                  <a:srgbClr val="0070C0"/>
                </a:solidFill>
                <a:latin typeface="SchoolMansi" pitchFamily="34" charset="0"/>
              </a:rPr>
              <a:t>y</a:t>
            </a:r>
            <a:r>
              <a:rPr lang="ru-RU" sz="1400" dirty="0" err="1" smtClean="0">
                <a:solidFill>
                  <a:srgbClr val="0070C0"/>
                </a:solidFill>
                <a:latin typeface="SchoolMansi" pitchFamily="34" charset="0"/>
              </a:rPr>
              <a:t>яг</a:t>
            </a:r>
            <a:r>
              <a:rPr lang="ru-RU" sz="1400" dirty="0" smtClean="0">
                <a:solidFill>
                  <a:srgbClr val="0070C0"/>
                </a:solidFill>
                <a:latin typeface="SchoolMansi" pitchFamily="34" charset="0"/>
              </a:rPr>
              <a:t> - пумащлаты, туи – </a:t>
            </a:r>
            <a:r>
              <a:rPr lang="ru-RU" sz="1400" dirty="0" err="1" smtClean="0">
                <a:solidFill>
                  <a:srgbClr val="0070C0"/>
                </a:solidFill>
                <a:latin typeface="SchoolMansi" pitchFamily="34" charset="0"/>
              </a:rPr>
              <a:t>польтаве</a:t>
            </a:r>
            <a:r>
              <a:rPr lang="ru-RU" sz="1400" dirty="0" smtClean="0">
                <a:solidFill>
                  <a:srgbClr val="0070C0"/>
                </a:solidFill>
                <a:latin typeface="SchoolMansi" pitchFamily="34" charset="0"/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  <a:latin typeface="SchoolMansi" pitchFamily="34" charset="0"/>
              </a:rPr>
              <a:t>таквсы</a:t>
            </a:r>
            <a:r>
              <a:rPr lang="ru-RU" sz="1400" dirty="0" smtClean="0">
                <a:solidFill>
                  <a:srgbClr val="0070C0"/>
                </a:solidFill>
                <a:latin typeface="SchoolMansi" pitchFamily="34" charset="0"/>
              </a:rPr>
              <a:t> – титтаве, т</a:t>
            </a:r>
            <a:r>
              <a:rPr lang="en-US" sz="1400" dirty="0" smtClean="0">
                <a:solidFill>
                  <a:srgbClr val="0070C0"/>
                </a:solidFill>
                <a:latin typeface="SchoolMansi" pitchFamily="34" charset="0"/>
              </a:rPr>
              <a:t>p</a:t>
            </a:r>
            <a:r>
              <a:rPr lang="ru-RU" sz="1400" dirty="0" err="1" smtClean="0">
                <a:solidFill>
                  <a:srgbClr val="0070C0"/>
                </a:solidFill>
                <a:latin typeface="SchoolMansi" pitchFamily="34" charset="0"/>
              </a:rPr>
              <a:t>лы</a:t>
            </a:r>
            <a:r>
              <a:rPr lang="ru-RU" sz="1400" dirty="0" smtClean="0">
                <a:solidFill>
                  <a:srgbClr val="0070C0"/>
                </a:solidFill>
                <a:latin typeface="SchoolMansi" pitchFamily="34" charset="0"/>
              </a:rPr>
              <a:t> – </a:t>
            </a:r>
            <a:r>
              <a:rPr lang="ru-RU" sz="1400" dirty="0" err="1" smtClean="0">
                <a:solidFill>
                  <a:srgbClr val="0070C0"/>
                </a:solidFill>
                <a:latin typeface="SchoolMansi" pitchFamily="34" charset="0"/>
              </a:rPr>
              <a:t>рейталаве</a:t>
            </a:r>
            <a:r>
              <a:rPr lang="ru-RU" sz="1400" dirty="0" smtClean="0">
                <a:solidFill>
                  <a:srgbClr val="0070C0"/>
                </a:solidFill>
                <a:latin typeface="SchoolMansi" pitchFamily="34" charset="0"/>
              </a:rPr>
              <a:t>.</a:t>
            </a:r>
          </a:p>
          <a:p>
            <a:pPr lvl="1">
              <a:buNone/>
            </a:pPr>
            <a:r>
              <a:rPr lang="ru-RU" sz="1400" dirty="0" smtClean="0">
                <a:solidFill>
                  <a:srgbClr val="0070C0"/>
                </a:solidFill>
                <a:latin typeface="SchoolMansi" pitchFamily="34" charset="0"/>
              </a:rPr>
              <a:t>Таи маныр?</a:t>
            </a:r>
            <a:endParaRPr lang="ru-RU" sz="1400" dirty="0">
              <a:solidFill>
                <a:srgbClr val="0070C0"/>
              </a:solidFill>
              <a:latin typeface="SchoolMansi" pitchFamily="34" charset="0"/>
            </a:endParaRPr>
          </a:p>
        </p:txBody>
      </p:sp>
      <p:pic>
        <p:nvPicPr>
          <p:cNvPr id="1029" name="Picture 5" descr="&amp;ocy;&amp;bcy;&amp;ocy;&amp;icy; &amp;Ocy;&amp;gcy;&amp;ncy;&amp;iecy;&amp;ncy;&amp;ncy;&amp;ycy;&amp;jcy; &amp;lcy;&amp;iecy;&amp;scy; &amp;fcy;&amp;ocy;&amp;tcy;&amp;ocy; &amp;ocy;&amp;rcy;&amp;acy;&amp;ncy;&amp;zhcy;&amp;iecy;&amp;vcy;&amp;ycy;&amp;iecy; &amp;dcy;&amp;iecy;&amp;rcy;&amp;iecy;&amp;vcy;&amp;softcy;&amp;yacy;, &amp;ocy;&amp;scy;&amp;iecy;&amp;ncy;&amp;ncy;&amp;iecy;&amp;iecy; &amp;ncy;&amp;acy;&amp;scy;&amp;tcy;&amp;rcy;&amp;ocy;&amp;iecy;&amp;ncy;&amp;icy;&amp;iecy; &amp;rcy;&amp;acy;&amp;zcy;&amp;rcy;&amp;iecy;&amp;shcy;&amp;iecy;&amp;ncy;&amp;icy;&amp;iecy; 2560x1600 &amp;kcy;&amp;acy;&amp;rcy;&amp;tcy;&amp;icy;&amp;ncy;&amp;kcy;&amp;icy; &amp;ocy;&amp;rcy;&amp;acy;&amp;ncy;&amp;zhcy;&amp;iecy;&amp;vcy;&amp;ycy;&amp;iecy; &amp;dcy;&amp;iecy;&amp;rcy;&amp;iecy;&amp;vcy;&amp;softcy;&amp;yacy;, &amp;ocy;&amp;scy;&amp;iecy;&amp;ncy;&amp;ncy;&amp;iecy;&amp;iecy; &amp;ncy;&amp;acy;&amp;scy;&amp;tcy;&amp;rcy;&amp;ocy;&amp;ie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3240000" cy="2020582"/>
          </a:xfrm>
          <a:prstGeom prst="rect">
            <a:avLst/>
          </a:prstGeom>
          <a:noFill/>
        </p:spPr>
      </p:pic>
      <p:pic>
        <p:nvPicPr>
          <p:cNvPr id="1031" name="Picture 7" descr="&amp;ocy;&amp;bcy;&amp;ocy;&amp;icy; &amp;Zcy;&amp;acy;&amp;vcy;&amp;acy;&amp;lcy;&amp;iecy;&amp;ncy;&amp;ncy;&amp;ycy;&amp;iecy; &amp;iecy;&amp;lcy;&amp;icy; &amp;fcy;&amp;ocy;&amp;tcy;&amp;ocy; &amp;scy;&amp;ncy;&amp;iecy;&amp;gcy; &amp;zcy;&amp;acy;&amp;vcy;&amp;acy;&amp;lcy;&amp;icy;&amp;lcy; &amp;dcy;&amp;iecy;&amp;rcy;&amp;iecy;&amp;vcy;&amp;softcy;&amp;yacy;, &amp;pcy;&amp;ucy;&amp;chcy;&amp;kcy;&amp;icy; &amp;scy;&amp;ncy;&amp;iecy;&amp;gcy;&amp;acy;, &amp;scy;&amp;ucy;&amp;gcy;&amp;rcy;&amp;ocy;&amp;bcy;&amp;icy;&amp;kcy;&amp;icy;, &amp;iecy;&amp;lcy;&amp;icy; &amp;vcy; &amp;scy;&amp;ncy;&amp;iecy;&amp;gcy;&amp;ucy; &amp;rcy;&amp;acy;&amp;zcy;&amp;rcy;&amp;iecy;&amp;shcy;&amp;iecy;&amp;ncy;&amp;icy;&amp;iecy; 1920x1200 &amp;kcy;&amp;acy;&amp;rcy;&amp;tcy;&amp;icy;&amp;ncy;&amp;kcy;&amp;icy; &amp;scy;&amp;ncy;&amp;iecy;&amp;gcy; &amp;zcy;&amp;acy;&amp;vcy;&amp;acy;&amp;lcy;&amp;icy;&amp;lcy; &amp;dcy;&amp;iecy;&amp;rcy;&amp;iecy;&amp;vcy;&amp;softcy;&amp;yacy;, &amp;pcy;&amp;ucy;&amp;chcy;&amp;kcy;&amp;icy; &amp;scy;&amp;ncy;&amp;iecy;&amp;gcy;&amp;acy;, &amp;scy;&amp;ucy;&amp;gcy;&amp;rcy;&amp;ocy;&amp;bcy;&amp;icy;&amp;kcy;&amp;icy;, &amp;iecy;&amp;lcy;&amp;icy; &amp;vcy; &amp;scy;&amp;ncy;&amp;iecy;&amp;gcy;&amp;ucy;"/>
          <p:cNvPicPr>
            <a:picLocks noChangeAspect="1" noChangeArrowheads="1"/>
          </p:cNvPicPr>
          <p:nvPr/>
        </p:nvPicPr>
        <p:blipFill>
          <a:blip r:embed="rId4" cstate="print"/>
          <a:srcRect r="2117" b="4462"/>
          <a:stretch>
            <a:fillRect/>
          </a:stretch>
        </p:blipFill>
        <p:spPr bwMode="auto">
          <a:xfrm>
            <a:off x="4788024" y="3212976"/>
            <a:ext cx="3276000" cy="1994086"/>
          </a:xfrm>
          <a:prstGeom prst="rect">
            <a:avLst/>
          </a:prstGeom>
          <a:noFill/>
        </p:spPr>
      </p:pic>
      <p:pic>
        <p:nvPicPr>
          <p:cNvPr id="1033" name="Picture 9" descr="Blooming Tree Wallpaper auf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052736"/>
            <a:ext cx="3276000" cy="2047500"/>
          </a:xfrm>
          <a:prstGeom prst="rect">
            <a:avLst/>
          </a:prstGeom>
          <a:noFill/>
        </p:spPr>
      </p:pic>
      <p:pic>
        <p:nvPicPr>
          <p:cNvPr id="1035" name="Picture 11" descr="&amp;lcy;&amp;iecy;&amp;tcy;&amp;ocy; -  &amp;Kcy;&amp;ocy;&amp;lcy;&amp;lcy;&amp;iecy;&amp;kcy;&amp;tscy;&amp;icy;&amp;yacy; &amp;ocy;&amp;bcy;&amp;ocy;&amp;iecy;&amp;vcy;: &amp;vcy;&amp;rcy;&amp;iecy;&amp;mcy;&amp;iecy;&amp;ncy;&amp;acy; &amp;gcy;&amp;ocy;&amp;dcy;&amp;acy;...  Letitbit.net. Filesonic.com"/>
          <p:cNvPicPr>
            <a:picLocks noChangeAspect="1" noChangeArrowheads="1"/>
          </p:cNvPicPr>
          <p:nvPr/>
        </p:nvPicPr>
        <p:blipFill>
          <a:blip r:embed="rId6" cstate="print"/>
          <a:srcRect t="2662" r="2041" b="20918"/>
          <a:stretch>
            <a:fillRect/>
          </a:stretch>
        </p:blipFill>
        <p:spPr bwMode="auto">
          <a:xfrm>
            <a:off x="4788024" y="1052736"/>
            <a:ext cx="3276000" cy="2044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11144" cy="86895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SchoolMansi" pitchFamily="34" charset="0"/>
              </a:rPr>
              <a:t>Дерево Береза – символ России, символ света, мудрости. </a:t>
            </a:r>
            <a:br>
              <a:rPr lang="ru-RU" sz="2200" dirty="0" smtClean="0">
                <a:solidFill>
                  <a:srgbClr val="0070C0"/>
                </a:solidFill>
                <a:latin typeface="SchoolMansi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SchoolMansi" pitchFamily="34" charset="0"/>
              </a:rPr>
              <a:t>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44624"/>
            <a:ext cx="1326122" cy="6696744"/>
            <a:chOff x="1805718" y="188640"/>
            <a:chExt cx="1326122" cy="66967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/>
            <a:stretch>
              <a:fillRect/>
            </a:stretch>
          </p:blipFill>
          <p:spPr bwMode="auto">
            <a:xfrm rot="5400000">
              <a:off x="763277" y="4516822"/>
              <a:ext cx="3420000" cy="13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 r="623"/>
            <a:stretch>
              <a:fillRect/>
            </a:stretch>
          </p:blipFill>
          <p:spPr bwMode="auto">
            <a:xfrm rot="5400000">
              <a:off x="758779" y="1235579"/>
              <a:ext cx="3420000" cy="132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http://mv74.ru/files/2009/06/msu042.jpg"/>
          <p:cNvPicPr>
            <a:picLocks noChangeAspect="1" noChangeArrowheads="1"/>
          </p:cNvPicPr>
          <p:nvPr/>
        </p:nvPicPr>
        <p:blipFill>
          <a:blip r:embed="rId3" cstate="print"/>
          <a:srcRect l="4383" b="7967"/>
          <a:stretch>
            <a:fillRect/>
          </a:stretch>
        </p:blipFill>
        <p:spPr bwMode="auto">
          <a:xfrm>
            <a:off x="1547664" y="1412776"/>
            <a:ext cx="7181963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89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http://www.photoclip.ru/node/772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264696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SchoolMansi" pitchFamily="34" charset="0"/>
              </a:rPr>
              <a:t>ЙИВ</a:t>
            </a:r>
            <a:endParaRPr lang="ru-RU" dirty="0">
              <a:solidFill>
                <a:srgbClr val="0070C0"/>
              </a:solidFill>
              <a:latin typeface="SchoolMansi" pitchFamily="34" charset="0"/>
            </a:endParaRPr>
          </a:p>
        </p:txBody>
      </p:sp>
      <p:pic>
        <p:nvPicPr>
          <p:cNvPr id="4" name="Picture 2" descr="http://azcoloring.com/coloring/Bpc/5AK/Bpc5AKqT9.jpg"/>
          <p:cNvPicPr>
            <a:picLocks noChangeAspect="1" noChangeArrowheads="1"/>
          </p:cNvPicPr>
          <p:nvPr/>
        </p:nvPicPr>
        <p:blipFill>
          <a:blip r:embed="rId2" cstate="print"/>
          <a:srcRect t="1833" b="5616"/>
          <a:stretch>
            <a:fillRect/>
          </a:stretch>
        </p:blipFill>
        <p:spPr bwMode="auto">
          <a:xfrm>
            <a:off x="2699792" y="1340768"/>
            <a:ext cx="3895916" cy="482453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0" y="44624"/>
            <a:ext cx="1326122" cy="6696744"/>
            <a:chOff x="1805718" y="188640"/>
            <a:chExt cx="1326122" cy="669674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/>
            <a:stretch>
              <a:fillRect/>
            </a:stretch>
          </p:blipFill>
          <p:spPr bwMode="auto">
            <a:xfrm rot="5400000">
              <a:off x="763277" y="4516822"/>
              <a:ext cx="3420000" cy="13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 r="623"/>
            <a:stretch>
              <a:fillRect/>
            </a:stretch>
          </p:blipFill>
          <p:spPr bwMode="auto">
            <a:xfrm rot="5400000">
              <a:off x="758779" y="1235579"/>
              <a:ext cx="3420000" cy="132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SchoolMansi" pitchFamily="34" charset="0"/>
              </a:rPr>
              <a:t>Музей  «Т</a:t>
            </a:r>
            <a:r>
              <a:rPr lang="en-US" dirty="0" smtClean="0">
                <a:solidFill>
                  <a:srgbClr val="0070C0"/>
                </a:solidFill>
                <a:latin typeface="SchoolMansi" pitchFamily="34" charset="0"/>
              </a:rPr>
              <a:t>j</a:t>
            </a:r>
            <a:r>
              <a:rPr lang="ru-RU" dirty="0" err="1" smtClean="0">
                <a:solidFill>
                  <a:srgbClr val="0070C0"/>
                </a:solidFill>
                <a:latin typeface="SchoolMansi" pitchFamily="34" charset="0"/>
              </a:rPr>
              <a:t>рум</a:t>
            </a:r>
            <a:r>
              <a:rPr lang="ru-RU" dirty="0" smtClean="0">
                <a:solidFill>
                  <a:srgbClr val="0070C0"/>
                </a:solidFill>
                <a:latin typeface="SchoolMansi" pitchFamily="34" charset="0"/>
              </a:rPr>
              <a:t> м</a:t>
            </a:r>
            <a:r>
              <a:rPr lang="en-US" dirty="0" smtClean="0">
                <a:solidFill>
                  <a:srgbClr val="0070C0"/>
                </a:solidFill>
                <a:latin typeface="SchoolMansi" pitchFamily="34" charset="0"/>
              </a:rPr>
              <a:t>f</a:t>
            </a:r>
            <a:r>
              <a:rPr lang="ru-RU" dirty="0" smtClean="0">
                <a:solidFill>
                  <a:srgbClr val="0070C0"/>
                </a:solidFill>
                <a:latin typeface="SchoolMansi" pitchFamily="34" charset="0"/>
              </a:rPr>
              <a:t>»</a:t>
            </a:r>
            <a:endParaRPr lang="ru-RU" dirty="0">
              <a:solidFill>
                <a:srgbClr val="0070C0"/>
              </a:solidFill>
              <a:latin typeface="SchoolMans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7283152" cy="1584176"/>
          </a:xfrm>
        </p:spPr>
        <p:txBody>
          <a:bodyPr>
            <a:normAutofit fontScale="25000" lnSpcReduction="20000"/>
          </a:bodyPr>
          <a:lstStyle/>
          <a:p>
            <a:pPr marL="1371600" indent="-1371600"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1.  Х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j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выт тан т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f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л</a:t>
            </a:r>
            <a:r>
              <a:rPr lang="en-US" sz="9600" b="1" dirty="0" smtClean="0">
                <a:solidFill>
                  <a:srgbClr val="00B050"/>
                </a:solidFill>
                <a:latin typeface="SchoolMansi" pitchFamily="34" charset="0"/>
              </a:rPr>
              <a:t>a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ныт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тайле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, </a:t>
            </a:r>
          </a:p>
          <a:p>
            <a:pPr marL="1371600" indent="-1371600"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    Ос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х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a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лиит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танан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л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y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птыт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.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                               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Тыи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маныр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? 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2. Т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y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и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порат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яныгмейт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, 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  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Тувыл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т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p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лы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порат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патэйт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.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                              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Тыи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маныр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?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3.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Товытын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мань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поталыт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,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  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Киврыт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л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y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птат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SchoolMansi" pitchFamily="34" charset="0"/>
              </a:rPr>
              <a:t>y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щлахтэйт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.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                             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Тыи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маныр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?</a:t>
            </a:r>
          </a:p>
          <a:p>
            <a:pPr marL="1371600" indent="-1371600"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4. Я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ватат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аги л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u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ли,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супане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янк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, </a:t>
            </a:r>
          </a:p>
          <a:p>
            <a:pPr marL="1371600" indent="-1371600"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   Т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j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ре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н</a:t>
            </a:r>
            <a:r>
              <a:rPr lang="en-US" sz="9600" dirty="0" smtClean="0">
                <a:solidFill>
                  <a:srgbClr val="00B050"/>
                </a:solidFill>
                <a:latin typeface="SchoolMansi" pitchFamily="34" charset="0"/>
              </a:rPr>
              <a:t>z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рппум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оспа.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                               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Тыи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 </a:t>
            </a:r>
            <a:r>
              <a:rPr lang="ru-RU" sz="9600" dirty="0" err="1" smtClean="0">
                <a:solidFill>
                  <a:srgbClr val="00B050"/>
                </a:solidFill>
                <a:latin typeface="SchoolMansi" pitchFamily="34" charset="0"/>
              </a:rPr>
              <a:t>маныр</a:t>
            </a: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?</a:t>
            </a:r>
          </a:p>
          <a:p>
            <a:pPr>
              <a:buNone/>
            </a:pPr>
            <a:r>
              <a:rPr lang="ru-RU" sz="9600" dirty="0" smtClean="0">
                <a:solidFill>
                  <a:srgbClr val="00B050"/>
                </a:solidFill>
                <a:latin typeface="SchoolMansi" pitchFamily="34" charset="0"/>
              </a:rPr>
              <a:t>5. </a:t>
            </a:r>
          </a:p>
          <a:p>
            <a:pPr>
              <a:buNone/>
            </a:pPr>
            <a:endParaRPr lang="ru-RU" dirty="0" smtClean="0">
              <a:solidFill>
                <a:srgbClr val="00B050"/>
              </a:solidFill>
              <a:latin typeface="SchoolMansi" pitchFamily="34" charset="0"/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44624"/>
            <a:ext cx="1326122" cy="6696744"/>
            <a:chOff x="1805718" y="188640"/>
            <a:chExt cx="1326122" cy="66967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/>
            <a:stretch>
              <a:fillRect/>
            </a:stretch>
          </p:blipFill>
          <p:spPr bwMode="auto">
            <a:xfrm rot="5400000">
              <a:off x="763277" y="4516822"/>
              <a:ext cx="3420000" cy="13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 r="623"/>
            <a:stretch>
              <a:fillRect/>
            </a:stretch>
          </p:blipFill>
          <p:spPr bwMode="auto">
            <a:xfrm rot="5400000">
              <a:off x="758779" y="1235579"/>
              <a:ext cx="3420000" cy="132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zcoloring.com/coloring/Bpc/5AK/Bpc5AKqT9.jpg"/>
          <p:cNvPicPr>
            <a:picLocks noChangeAspect="1" noChangeArrowheads="1"/>
          </p:cNvPicPr>
          <p:nvPr/>
        </p:nvPicPr>
        <p:blipFill>
          <a:blip r:embed="rId2" cstate="print"/>
          <a:srcRect t="1833" b="5616"/>
          <a:stretch>
            <a:fillRect/>
          </a:stretch>
        </p:blipFill>
        <p:spPr bwMode="auto">
          <a:xfrm>
            <a:off x="1115616" y="1859794"/>
            <a:ext cx="3742136" cy="46655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236296" y="260648"/>
            <a:ext cx="1522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hoolMansi" pitchFamily="34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choolMansi" pitchFamily="34" charset="0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32039" y="2348880"/>
          <a:ext cx="3744417" cy="412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48"/>
                <a:gridCol w="1269317"/>
                <a:gridCol w="1368152"/>
              </a:tblGrid>
              <a:tr h="989294">
                <a:tc>
                  <a:txBody>
                    <a:bodyPr/>
                    <a:lstStyle/>
                    <a:p>
                      <a:r>
                        <a:rPr lang="ru-RU" dirty="0" smtClean="0"/>
                        <a:t>Ед. 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Дв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число</a:t>
                      </a:r>
                    </a:p>
                    <a:p>
                      <a:r>
                        <a:rPr lang="ru-RU" baseline="0" dirty="0" smtClean="0"/>
                        <a:t>суффиксы:</a:t>
                      </a:r>
                    </a:p>
                    <a:p>
                      <a:r>
                        <a:rPr lang="ru-RU" baseline="0" dirty="0" smtClean="0"/>
                        <a:t>- г, -</a:t>
                      </a:r>
                      <a:r>
                        <a:rPr lang="ru-RU" baseline="0" dirty="0" err="1" smtClean="0"/>
                        <a:t>ыг</a:t>
                      </a:r>
                      <a:r>
                        <a:rPr lang="ru-RU" baseline="0" dirty="0" smtClean="0"/>
                        <a:t>, -</a:t>
                      </a:r>
                      <a:r>
                        <a:rPr lang="ru-RU" baseline="0" dirty="0" err="1" smtClean="0"/>
                        <a:t>иг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Мн. число</a:t>
                      </a:r>
                    </a:p>
                    <a:p>
                      <a:r>
                        <a:rPr lang="ru-RU" dirty="0" smtClean="0"/>
                        <a:t>суффиксы:</a:t>
                      </a:r>
                    </a:p>
                    <a:p>
                      <a:r>
                        <a:rPr lang="ru-RU" dirty="0" smtClean="0"/>
                        <a:t>- т, -</a:t>
                      </a:r>
                      <a:r>
                        <a:rPr lang="ru-RU" dirty="0" err="1" smtClean="0"/>
                        <a:t>ыт</a:t>
                      </a:r>
                      <a:r>
                        <a:rPr lang="ru-RU" dirty="0" smtClean="0"/>
                        <a:t>, - </a:t>
                      </a:r>
                      <a:r>
                        <a:rPr lang="ru-RU" dirty="0" err="1" smtClean="0"/>
                        <a:t>ит</a:t>
                      </a:r>
                      <a:endParaRPr lang="ru-RU" dirty="0"/>
                    </a:p>
                  </a:txBody>
                  <a:tcPr/>
                </a:tc>
              </a:tr>
              <a:tr h="810906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SchoolMansi" pitchFamily="34" charset="0"/>
                        </a:rPr>
                        <a:t>тов</a:t>
                      </a:r>
                      <a:endParaRPr lang="ru-RU" dirty="0">
                        <a:latin typeface="SchoolMans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dk1"/>
                          </a:solidFill>
                          <a:latin typeface="SchoolMansi" pitchFamily="34" charset="0"/>
                        </a:rPr>
                        <a:t>тов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  <a:latin typeface="SchoolMansi" pitchFamily="34" charset="0"/>
                        </a:rPr>
                        <a:t>ыг</a:t>
                      </a:r>
                      <a:endParaRPr lang="ru-RU" dirty="0">
                        <a:solidFill>
                          <a:srgbClr val="FF0000"/>
                        </a:solidFill>
                        <a:latin typeface="SchoolMans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dk1"/>
                          </a:solidFill>
                          <a:latin typeface="SchoolMansi" pitchFamily="34" charset="0"/>
                          <a:ea typeface="+mj-ea"/>
                          <a:cs typeface="+mj-cs"/>
                        </a:rPr>
                        <a:t>тов</a:t>
                      </a:r>
                      <a:r>
                        <a:rPr lang="ru-RU" sz="1800" dirty="0" err="1" smtClean="0">
                          <a:solidFill>
                            <a:srgbClr val="FF0000"/>
                          </a:solidFill>
                          <a:latin typeface="SchoolMansi" pitchFamily="34" charset="0"/>
                          <a:ea typeface="+mj-ea"/>
                          <a:cs typeface="+mj-cs"/>
                        </a:rPr>
                        <a:t>ыт</a:t>
                      </a:r>
                      <a:endParaRPr lang="ru-RU" dirty="0">
                        <a:solidFill>
                          <a:srgbClr val="FF0000"/>
                        </a:solidFill>
                        <a:latin typeface="SchoolMansi" pitchFamily="34" charset="0"/>
                      </a:endParaRPr>
                    </a:p>
                  </a:txBody>
                  <a:tcPr/>
                </a:tc>
              </a:tr>
              <a:tr h="731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SchoolMansi" pitchFamily="34" charset="0"/>
                        </a:rPr>
                        <a:t>й</a:t>
                      </a:r>
                      <a:r>
                        <a:rPr lang="en-US" sz="1800" dirty="0" smtClean="0">
                          <a:latin typeface="SchoolMansi" pitchFamily="34" charset="0"/>
                        </a:rPr>
                        <a:t>b</a:t>
                      </a:r>
                      <a:r>
                        <a:rPr lang="ru-RU" sz="1800" dirty="0" smtClean="0">
                          <a:latin typeface="SchoolMansi" pitchFamily="34" charset="0"/>
                        </a:rPr>
                        <a:t>в</a:t>
                      </a:r>
                      <a:r>
                        <a:rPr lang="ru-RU" dirty="0" smtClean="0">
                          <a:latin typeface="SchoolMansi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SchoolMansi" pitchFamily="34" charset="0"/>
                        </a:rPr>
                        <a:t>й</a:t>
                      </a:r>
                      <a:r>
                        <a:rPr lang="en-US" dirty="0" smtClean="0">
                          <a:latin typeface="SchoolMansi" pitchFamily="34" charset="0"/>
                        </a:rPr>
                        <a:t>b</a:t>
                      </a:r>
                      <a:r>
                        <a:rPr lang="ru-RU" dirty="0" err="1" smtClean="0">
                          <a:latin typeface="SchoolMansi" pitchFamily="34" charset="0"/>
                        </a:rPr>
                        <a:t>в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  <a:latin typeface="SchoolMansi" pitchFamily="34" charset="0"/>
                        </a:rPr>
                        <a:t>ыг</a:t>
                      </a:r>
                      <a:endParaRPr lang="ru-RU" dirty="0">
                        <a:solidFill>
                          <a:srgbClr val="FF0000"/>
                        </a:solidFill>
                        <a:latin typeface="SchoolMans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SchoolMansi" pitchFamily="34" charset="0"/>
                        </a:rPr>
                        <a:t>й</a:t>
                      </a:r>
                      <a:r>
                        <a:rPr lang="en-US" dirty="0" smtClean="0">
                          <a:latin typeface="SchoolMansi" pitchFamily="34" charset="0"/>
                        </a:rPr>
                        <a:t>b</a:t>
                      </a:r>
                      <a:r>
                        <a:rPr lang="ru-RU" dirty="0" smtClean="0">
                          <a:latin typeface="SchoolMansi" pitchFamily="34" charset="0"/>
                        </a:rPr>
                        <a:t>в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SchoolMansi" pitchFamily="34" charset="0"/>
                        </a:rPr>
                        <a:t>ыт</a:t>
                      </a:r>
                      <a:endParaRPr lang="ru-RU" dirty="0">
                        <a:solidFill>
                          <a:srgbClr val="FF0000"/>
                        </a:solidFill>
                        <a:latin typeface="SchoolMansi" pitchFamily="34" charset="0"/>
                      </a:endParaRPr>
                    </a:p>
                  </a:txBody>
                  <a:tcPr/>
                </a:tc>
              </a:tr>
              <a:tr h="85813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choolMansi" pitchFamily="34" charset="0"/>
                        </a:rPr>
                        <a:t>л</a:t>
                      </a:r>
                      <a:r>
                        <a:rPr lang="en-US" dirty="0" smtClean="0">
                          <a:latin typeface="SchoolMansi" pitchFamily="34" charset="0"/>
                        </a:rPr>
                        <a:t>y</a:t>
                      </a:r>
                      <a:r>
                        <a:rPr lang="ru-RU" dirty="0" err="1" smtClean="0">
                          <a:latin typeface="SchoolMansi" pitchFamily="34" charset="0"/>
                        </a:rPr>
                        <a:t>пта</a:t>
                      </a:r>
                      <a:endParaRPr lang="ru-RU" dirty="0">
                        <a:latin typeface="SchoolMans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choolMansi" pitchFamily="34" charset="0"/>
                        </a:rPr>
                        <a:t>л</a:t>
                      </a:r>
                      <a:r>
                        <a:rPr lang="en-US" dirty="0" smtClean="0">
                          <a:latin typeface="SchoolMansi" pitchFamily="34" charset="0"/>
                        </a:rPr>
                        <a:t>y</a:t>
                      </a:r>
                      <a:r>
                        <a:rPr lang="ru-RU" dirty="0" err="1" smtClean="0">
                          <a:latin typeface="SchoolMansi" pitchFamily="34" charset="0"/>
                        </a:rPr>
                        <a:t>пта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  <a:latin typeface="SchoolMansi" pitchFamily="34" charset="0"/>
                        </a:rPr>
                        <a:t>г</a:t>
                      </a:r>
                      <a:endParaRPr lang="ru-RU" dirty="0">
                        <a:solidFill>
                          <a:srgbClr val="FF0000"/>
                        </a:solidFill>
                        <a:latin typeface="SchoolMans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SchoolMansi" pitchFamily="34" charset="0"/>
                        </a:rPr>
                        <a:t>л</a:t>
                      </a:r>
                      <a:r>
                        <a:rPr lang="en-US" dirty="0" smtClean="0">
                          <a:latin typeface="SchoolMansi" pitchFamily="34" charset="0"/>
                        </a:rPr>
                        <a:t>y</a:t>
                      </a:r>
                      <a:r>
                        <a:rPr lang="ru-RU" dirty="0" err="1" smtClean="0">
                          <a:latin typeface="SchoolMansi" pitchFamily="34" charset="0"/>
                        </a:rPr>
                        <a:t>пта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  <a:latin typeface="SchoolMansi" pitchFamily="34" charset="0"/>
                        </a:rPr>
                        <a:t>т</a:t>
                      </a:r>
                      <a:endParaRPr lang="ru-RU" dirty="0" smtClean="0">
                        <a:solidFill>
                          <a:srgbClr val="FF0000"/>
                        </a:solidFill>
                        <a:latin typeface="SchoolMansi" pitchFamily="34" charset="0"/>
                      </a:endParaRPr>
                    </a:p>
                  </a:txBody>
                  <a:tcPr/>
                </a:tc>
              </a:tr>
              <a:tr h="73108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SchoolMansi" pitchFamily="34" charset="0"/>
                        </a:rPr>
                        <a:t>х</a:t>
                      </a:r>
                      <a:r>
                        <a:rPr lang="en-US" dirty="0" smtClean="0">
                          <a:latin typeface="SchoolMansi" pitchFamily="34" charset="0"/>
                        </a:rPr>
                        <a:t>f</a:t>
                      </a:r>
                      <a:r>
                        <a:rPr lang="ru-RU" dirty="0" smtClean="0">
                          <a:latin typeface="SchoolMansi" pitchFamily="34" charset="0"/>
                        </a:rPr>
                        <a:t>ль</a:t>
                      </a:r>
                      <a:endParaRPr lang="ru-RU" dirty="0">
                        <a:latin typeface="SchoolMans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SchoolMansi" pitchFamily="34" charset="0"/>
                        </a:rPr>
                        <a:t>х</a:t>
                      </a:r>
                      <a:r>
                        <a:rPr lang="en-US" dirty="0" smtClean="0">
                          <a:latin typeface="SchoolMansi" pitchFamily="34" charset="0"/>
                        </a:rPr>
                        <a:t>f</a:t>
                      </a:r>
                      <a:r>
                        <a:rPr lang="ru-RU" dirty="0" smtClean="0">
                          <a:latin typeface="SchoolMansi" pitchFamily="34" charset="0"/>
                        </a:rPr>
                        <a:t>л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SchoolMansi" pitchFamily="34" charset="0"/>
                        </a:rPr>
                        <a:t>иг</a:t>
                      </a:r>
                      <a:endParaRPr lang="ru-RU" dirty="0">
                        <a:solidFill>
                          <a:srgbClr val="FF0000"/>
                        </a:solidFill>
                        <a:latin typeface="SchoolMans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SchoolMansi" pitchFamily="34" charset="0"/>
                        </a:rPr>
                        <a:t>х</a:t>
                      </a:r>
                      <a:r>
                        <a:rPr lang="en-US" dirty="0" smtClean="0">
                          <a:latin typeface="SchoolMansi" pitchFamily="34" charset="0"/>
                        </a:rPr>
                        <a:t>f</a:t>
                      </a:r>
                      <a:r>
                        <a:rPr lang="ru-RU" dirty="0" smtClean="0">
                          <a:latin typeface="SchoolMansi" pitchFamily="34" charset="0"/>
                        </a:rPr>
                        <a:t>л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SchoolMansi" pitchFamily="34" charset="0"/>
                        </a:rPr>
                        <a:t>ит</a:t>
                      </a:r>
                      <a:endParaRPr lang="ru-RU" dirty="0">
                        <a:solidFill>
                          <a:srgbClr val="FF0000"/>
                        </a:solidFill>
                        <a:latin typeface="SchoolMans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7380312" y="3429000"/>
            <a:ext cx="1080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56176" y="3429000"/>
            <a:ext cx="1080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380312" y="4149080"/>
            <a:ext cx="108012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4048" y="3429000"/>
            <a:ext cx="108012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56176" y="4149080"/>
            <a:ext cx="1080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4941168"/>
            <a:ext cx="108012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004048" y="4221088"/>
            <a:ext cx="1080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004168" y="4941168"/>
            <a:ext cx="1080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380312" y="4941168"/>
            <a:ext cx="108012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004048" y="5805264"/>
            <a:ext cx="1080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156176" y="5805264"/>
            <a:ext cx="10800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380312" y="5805264"/>
            <a:ext cx="108012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ыноска-облако 41"/>
          <p:cNvSpPr/>
          <p:nvPr/>
        </p:nvSpPr>
        <p:spPr>
          <a:xfrm>
            <a:off x="1475656" y="2060848"/>
            <a:ext cx="3312368" cy="2448272"/>
          </a:xfrm>
          <a:prstGeom prst="cloudCallout">
            <a:avLst>
              <a:gd name="adj1" fmla="val 31682"/>
              <a:gd name="adj2" fmla="val -3410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B05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 rot="16200000">
            <a:off x="4477481" y="4387615"/>
            <a:ext cx="312013" cy="555023"/>
            <a:chOff x="595474" y="2457709"/>
            <a:chExt cx="520142" cy="633079"/>
          </a:xfrm>
        </p:grpSpPr>
        <p:sp>
          <p:nvSpPr>
            <p:cNvPr id="18" name="Капля 17"/>
            <p:cNvSpPr/>
            <p:nvPr/>
          </p:nvSpPr>
          <p:spPr>
            <a:xfrm>
              <a:off x="611560" y="2457709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апля 18"/>
            <p:cNvSpPr/>
            <p:nvPr/>
          </p:nvSpPr>
          <p:spPr>
            <a:xfrm rot="9994170">
              <a:off x="595474" y="2479537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11508879">
            <a:off x="3903754" y="2247162"/>
            <a:ext cx="470605" cy="555023"/>
            <a:chOff x="595474" y="2457709"/>
            <a:chExt cx="520142" cy="633079"/>
          </a:xfrm>
        </p:grpSpPr>
        <p:sp>
          <p:nvSpPr>
            <p:cNvPr id="15" name="Капля 14"/>
            <p:cNvSpPr/>
            <p:nvPr/>
          </p:nvSpPr>
          <p:spPr>
            <a:xfrm>
              <a:off x="611560" y="2457709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Капля 15"/>
            <p:cNvSpPr/>
            <p:nvPr/>
          </p:nvSpPr>
          <p:spPr>
            <a:xfrm rot="9994170">
              <a:off x="595474" y="2479537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 rot="8059422">
            <a:off x="2923330" y="2160853"/>
            <a:ext cx="312013" cy="555023"/>
            <a:chOff x="595474" y="2457709"/>
            <a:chExt cx="520142" cy="633079"/>
          </a:xfrm>
        </p:grpSpPr>
        <p:sp>
          <p:nvSpPr>
            <p:cNvPr id="9" name="Капля 8"/>
            <p:cNvSpPr/>
            <p:nvPr/>
          </p:nvSpPr>
          <p:spPr>
            <a:xfrm>
              <a:off x="611560" y="2457709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апля 9"/>
            <p:cNvSpPr/>
            <p:nvPr/>
          </p:nvSpPr>
          <p:spPr>
            <a:xfrm rot="9994170">
              <a:off x="595474" y="2479537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 rot="8059422">
            <a:off x="1915218" y="2304868"/>
            <a:ext cx="312013" cy="555023"/>
            <a:chOff x="595474" y="2457709"/>
            <a:chExt cx="520142" cy="633079"/>
          </a:xfrm>
        </p:grpSpPr>
        <p:sp>
          <p:nvSpPr>
            <p:cNvPr id="12" name="Капля 11"/>
            <p:cNvSpPr/>
            <p:nvPr/>
          </p:nvSpPr>
          <p:spPr>
            <a:xfrm>
              <a:off x="611560" y="2457709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Капля 12"/>
            <p:cNvSpPr/>
            <p:nvPr/>
          </p:nvSpPr>
          <p:spPr>
            <a:xfrm rot="9994170">
              <a:off x="595474" y="2479537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8059422">
            <a:off x="691081" y="936716"/>
            <a:ext cx="312013" cy="555023"/>
            <a:chOff x="595474" y="2457709"/>
            <a:chExt cx="520142" cy="633079"/>
          </a:xfrm>
        </p:grpSpPr>
        <p:sp>
          <p:nvSpPr>
            <p:cNvPr id="27" name="Капля 26"/>
            <p:cNvSpPr/>
            <p:nvPr/>
          </p:nvSpPr>
          <p:spPr>
            <a:xfrm>
              <a:off x="611560" y="2457709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Капля 27"/>
            <p:cNvSpPr/>
            <p:nvPr/>
          </p:nvSpPr>
          <p:spPr>
            <a:xfrm rot="9994170">
              <a:off x="595474" y="2479537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 rot="8059422">
            <a:off x="331042" y="1800812"/>
            <a:ext cx="312013" cy="555023"/>
            <a:chOff x="595474" y="2457709"/>
            <a:chExt cx="520142" cy="633079"/>
          </a:xfrm>
        </p:grpSpPr>
        <p:sp>
          <p:nvSpPr>
            <p:cNvPr id="24" name="Капля 23"/>
            <p:cNvSpPr/>
            <p:nvPr/>
          </p:nvSpPr>
          <p:spPr>
            <a:xfrm>
              <a:off x="611560" y="2457709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апля 24"/>
            <p:cNvSpPr/>
            <p:nvPr/>
          </p:nvSpPr>
          <p:spPr>
            <a:xfrm rot="9994170">
              <a:off x="595474" y="2479537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 rot="8059422">
            <a:off x="691082" y="2592901"/>
            <a:ext cx="312013" cy="555023"/>
            <a:chOff x="595474" y="2457709"/>
            <a:chExt cx="520142" cy="633079"/>
          </a:xfrm>
        </p:grpSpPr>
        <p:sp>
          <p:nvSpPr>
            <p:cNvPr id="21" name="Капля 20"/>
            <p:cNvSpPr/>
            <p:nvPr/>
          </p:nvSpPr>
          <p:spPr>
            <a:xfrm>
              <a:off x="611560" y="2457709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апля 21"/>
            <p:cNvSpPr/>
            <p:nvPr/>
          </p:nvSpPr>
          <p:spPr>
            <a:xfrm rot="9994170">
              <a:off x="595474" y="2479537"/>
              <a:ext cx="504056" cy="611251"/>
            </a:xfrm>
            <a:prstGeom prst="teardrop">
              <a:avLst>
                <a:gd name="adj" fmla="val 11895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589846" y="4941168"/>
            <a:ext cx="686010" cy="1220707"/>
            <a:chOff x="2589846" y="4941168"/>
            <a:chExt cx="686010" cy="1220707"/>
          </a:xfrm>
        </p:grpSpPr>
        <p:sp>
          <p:nvSpPr>
            <p:cNvPr id="43" name="Блок-схема: перфолента 42"/>
            <p:cNvSpPr/>
            <p:nvPr/>
          </p:nvSpPr>
          <p:spPr>
            <a:xfrm>
              <a:off x="2843808" y="4941168"/>
              <a:ext cx="288032" cy="68579"/>
            </a:xfrm>
            <a:prstGeom prst="flowChartPunchedTa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Блок-схема: перфолента 43"/>
            <p:cNvSpPr/>
            <p:nvPr/>
          </p:nvSpPr>
          <p:spPr>
            <a:xfrm>
              <a:off x="2915816" y="5301208"/>
              <a:ext cx="288032" cy="68579"/>
            </a:xfrm>
            <a:prstGeom prst="flowChartPunchedTa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перфолента 44"/>
            <p:cNvSpPr/>
            <p:nvPr/>
          </p:nvSpPr>
          <p:spPr>
            <a:xfrm>
              <a:off x="2771800" y="5733256"/>
              <a:ext cx="288032" cy="68579"/>
            </a:xfrm>
            <a:prstGeom prst="flowChartPunchedTa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перфолента 45"/>
            <p:cNvSpPr/>
            <p:nvPr/>
          </p:nvSpPr>
          <p:spPr>
            <a:xfrm>
              <a:off x="2987824" y="6093296"/>
              <a:ext cx="288032" cy="68579"/>
            </a:xfrm>
            <a:prstGeom prst="flowChartPunchedTa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Капля 46"/>
            <p:cNvSpPr/>
            <p:nvPr/>
          </p:nvSpPr>
          <p:spPr>
            <a:xfrm rot="21017420">
              <a:off x="2589846" y="5534106"/>
              <a:ext cx="236124" cy="424069"/>
            </a:xfrm>
            <a:prstGeom prst="teardrop">
              <a:avLst>
                <a:gd name="adj" fmla="val 1418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483768" y="6165304"/>
            <a:ext cx="432048" cy="432048"/>
            <a:chOff x="3779912" y="5949280"/>
            <a:chExt cx="432048" cy="648072"/>
          </a:xfrm>
        </p:grpSpPr>
        <p:sp>
          <p:nvSpPr>
            <p:cNvPr id="48" name="Блок-схема: магнитный диск 47"/>
            <p:cNvSpPr/>
            <p:nvPr/>
          </p:nvSpPr>
          <p:spPr>
            <a:xfrm>
              <a:off x="3779912" y="5949280"/>
              <a:ext cx="432048" cy="648072"/>
            </a:xfrm>
            <a:prstGeom prst="flowChartMagneticDisk">
              <a:avLst/>
            </a:prstGeom>
            <a:solidFill>
              <a:srgbClr val="FFC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779912" y="5949280"/>
              <a:ext cx="432048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21488" cy="11543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SchoolMansi" pitchFamily="34" charset="0"/>
              </a:rPr>
              <a:t>Тема: «Двойственное число»</a:t>
            </a:r>
            <a:endParaRPr lang="ru-RU" sz="4000" dirty="0">
              <a:solidFill>
                <a:srgbClr val="0070C0"/>
              </a:solidFill>
              <a:latin typeface="SchoolMansi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0" y="44624"/>
            <a:ext cx="1326122" cy="6696744"/>
            <a:chOff x="1805718" y="188640"/>
            <a:chExt cx="1326122" cy="6696744"/>
          </a:xfrm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/>
            <a:stretch>
              <a:fillRect/>
            </a:stretch>
          </p:blipFill>
          <p:spPr bwMode="auto">
            <a:xfrm rot="5400000">
              <a:off x="763277" y="4516822"/>
              <a:ext cx="3420000" cy="13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 r="623"/>
            <a:stretch>
              <a:fillRect/>
            </a:stretch>
          </p:blipFill>
          <p:spPr bwMode="auto">
            <a:xfrm rot="5400000">
              <a:off x="758779" y="1235579"/>
              <a:ext cx="3420000" cy="132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Прямоугольник 56"/>
          <p:cNvSpPr/>
          <p:nvPr/>
        </p:nvSpPr>
        <p:spPr>
          <a:xfrm>
            <a:off x="6084168" y="2420888"/>
            <a:ext cx="115200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420888"/>
            <a:ext cx="360040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/>
      <p:bldP spid="57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40"/>
            <a:ext cx="7416824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SchoolMansi" pitchFamily="34" charset="0"/>
              </a:rPr>
              <a:t>Двойственное число имени существительного </a:t>
            </a:r>
          </a:p>
          <a:p>
            <a:pPr marL="0" indent="0" algn="just">
              <a:buNone/>
            </a:pPr>
            <a:endParaRPr lang="ru-RU" dirty="0" smtClean="0">
              <a:latin typeface="SchoolMansi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SchoolMansi" pitchFamily="34" charset="0"/>
              </a:rPr>
              <a:t>					      </a:t>
            </a:r>
            <a:r>
              <a:rPr lang="ru-RU" sz="3200" b="1" dirty="0" smtClean="0">
                <a:solidFill>
                  <a:srgbClr val="FF0000"/>
                </a:solidFill>
                <a:latin typeface="SchoolMansi" pitchFamily="34" charset="0"/>
              </a:rPr>
              <a:t>- г</a:t>
            </a:r>
          </a:p>
          <a:p>
            <a:pPr marL="0" indent="0" algn="just">
              <a:buNone/>
            </a:pPr>
            <a:r>
              <a:rPr lang="ru-RU" dirty="0" smtClean="0">
                <a:latin typeface="SchoolMansi" pitchFamily="34" charset="0"/>
              </a:rPr>
              <a:t>      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SchoolMansi" pitchFamily="34" charset="0"/>
              </a:rPr>
              <a:t>Основа слова   </a:t>
            </a:r>
            <a:r>
              <a:rPr lang="ru-RU" sz="3200" b="1" dirty="0" smtClean="0">
                <a:solidFill>
                  <a:srgbClr val="FF0000"/>
                </a:solidFill>
                <a:latin typeface="SchoolMansi" pitchFamily="34" charset="0"/>
              </a:rPr>
              <a:t>+    - </a:t>
            </a:r>
            <a:r>
              <a:rPr lang="ru-RU" sz="3200" b="1" dirty="0" err="1" smtClean="0">
                <a:solidFill>
                  <a:srgbClr val="FF0000"/>
                </a:solidFill>
                <a:latin typeface="SchoolMansi" pitchFamily="34" charset="0"/>
              </a:rPr>
              <a:t>иг</a:t>
            </a:r>
            <a:r>
              <a:rPr lang="ru-RU" sz="3200" b="1" dirty="0" smtClean="0">
                <a:solidFill>
                  <a:srgbClr val="FF0000"/>
                </a:solidFill>
                <a:latin typeface="SchoolMansi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SchoolMansi" pitchFamily="34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SchoolMansi" pitchFamily="34" charset="0"/>
              </a:rPr>
              <a:t>				     </a:t>
            </a:r>
            <a:r>
              <a:rPr lang="ru-RU" sz="3200" b="1" dirty="0" smtClean="0">
                <a:solidFill>
                  <a:srgbClr val="FF0000"/>
                </a:solidFill>
                <a:latin typeface="SchoolMansi" pitchFamily="34" charset="0"/>
              </a:rPr>
              <a:t>- </a:t>
            </a:r>
            <a:r>
              <a:rPr lang="ru-RU" sz="3200" b="1" dirty="0" err="1" smtClean="0">
                <a:solidFill>
                  <a:srgbClr val="FF0000"/>
                </a:solidFill>
                <a:latin typeface="SchoolMansi" pitchFamily="34" charset="0"/>
              </a:rPr>
              <a:t>ыг</a:t>
            </a:r>
            <a:endParaRPr lang="ru-RU" sz="3200" b="1" dirty="0" smtClean="0">
              <a:solidFill>
                <a:srgbClr val="FF0000"/>
              </a:solidFill>
              <a:latin typeface="SchoolMansi" pitchFamily="34" charset="0"/>
            </a:endParaRPr>
          </a:p>
          <a:p>
            <a:pPr marL="0" indent="0" algn="just">
              <a:buNone/>
            </a:pPr>
            <a:endParaRPr lang="ru-RU" sz="3200" b="1" dirty="0">
              <a:solidFill>
                <a:srgbClr val="FF0000"/>
              </a:solidFill>
              <a:latin typeface="SchoolMansi" pitchFamily="34" charset="0"/>
            </a:endParaRPr>
          </a:p>
          <a:p>
            <a:pPr marL="0" indent="0" algn="just">
              <a:buNone/>
            </a:pPr>
            <a:endParaRPr lang="ru-RU" sz="3200" b="1" dirty="0" smtClean="0">
              <a:solidFill>
                <a:srgbClr val="FF0000"/>
              </a:solidFill>
              <a:latin typeface="SchoolMansi" pitchFamily="34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  <a:latin typeface="SchoolMansi" pitchFamily="34" charset="0"/>
              </a:rPr>
              <a:t>	</a:t>
            </a:r>
            <a:r>
              <a:rPr lang="ru-RU" sz="3200" b="1" dirty="0" err="1" smtClean="0">
                <a:solidFill>
                  <a:srgbClr val="FF0000"/>
                </a:solidFill>
                <a:latin typeface="SchoolMansi" pitchFamily="34" charset="0"/>
              </a:rPr>
              <a:t>й</a:t>
            </a:r>
            <a:r>
              <a:rPr lang="en-US" sz="3200" b="1" dirty="0" smtClean="0">
                <a:solidFill>
                  <a:srgbClr val="FF0000"/>
                </a:solidFill>
                <a:latin typeface="SchoolMansi" pitchFamily="34" charset="0"/>
              </a:rPr>
              <a:t>b</a:t>
            </a:r>
            <a:r>
              <a:rPr lang="ru-RU" sz="3200" b="1" dirty="0" smtClean="0">
                <a:solidFill>
                  <a:srgbClr val="FF0000"/>
                </a:solidFill>
                <a:latin typeface="SchoolMansi" pitchFamily="34" charset="0"/>
              </a:rPr>
              <a:t>в + </a:t>
            </a:r>
            <a:r>
              <a:rPr lang="ru-RU" sz="3200" b="1" dirty="0" err="1" smtClean="0">
                <a:solidFill>
                  <a:srgbClr val="FF0000"/>
                </a:solidFill>
                <a:latin typeface="SchoolMansi" pitchFamily="34" charset="0"/>
              </a:rPr>
              <a:t>ыг</a:t>
            </a:r>
            <a:r>
              <a:rPr lang="ru-RU" sz="3200" b="1" dirty="0" smtClean="0">
                <a:solidFill>
                  <a:srgbClr val="FF0000"/>
                </a:solidFill>
                <a:latin typeface="SchoolMansi" pitchFamily="34" charset="0"/>
              </a:rPr>
              <a:t>             </a:t>
            </a:r>
            <a:r>
              <a:rPr lang="ru-RU" sz="3200" b="1" dirty="0" err="1" smtClean="0">
                <a:solidFill>
                  <a:srgbClr val="FF0000"/>
                </a:solidFill>
                <a:latin typeface="SchoolMansi" pitchFamily="34" charset="0"/>
              </a:rPr>
              <a:t>й</a:t>
            </a:r>
            <a:r>
              <a:rPr lang="en-US" sz="3200" b="1" dirty="0" smtClean="0">
                <a:solidFill>
                  <a:srgbClr val="FF0000"/>
                </a:solidFill>
                <a:latin typeface="SchoolMansi" pitchFamily="34" charset="0"/>
              </a:rPr>
              <a:t>b</a:t>
            </a:r>
            <a:r>
              <a:rPr lang="ru-RU" sz="3200" b="1" dirty="0" err="1" smtClean="0">
                <a:solidFill>
                  <a:srgbClr val="FF0000"/>
                </a:solidFill>
                <a:latin typeface="SchoolMansi" pitchFamily="34" charset="0"/>
              </a:rPr>
              <a:t>выг</a:t>
            </a:r>
            <a:endParaRPr lang="ru-RU" sz="3200" b="1" dirty="0" smtClean="0">
              <a:solidFill>
                <a:srgbClr val="FF0000"/>
              </a:solidFill>
              <a:latin typeface="SchoolMansi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SchoolMansi" pitchFamily="34" charset="0"/>
              </a:rPr>
              <a:t>	</a:t>
            </a:r>
            <a:r>
              <a:rPr lang="ru-RU" b="1" dirty="0" smtClean="0">
                <a:latin typeface="SchoolMansi" pitchFamily="34" charset="0"/>
              </a:rPr>
              <a:t>		</a:t>
            </a:r>
            <a:endParaRPr lang="ru-RU" b="1" dirty="0">
              <a:latin typeface="SchoolMansi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716016" y="5085184"/>
            <a:ext cx="906400" cy="206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44624"/>
            <a:ext cx="1326122" cy="6696744"/>
            <a:chOff x="1805718" y="188640"/>
            <a:chExt cx="1326122" cy="669674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/>
            <a:stretch>
              <a:fillRect/>
            </a:stretch>
          </p:blipFill>
          <p:spPr bwMode="auto">
            <a:xfrm rot="5400000">
              <a:off x="763277" y="4516822"/>
              <a:ext cx="3420000" cy="13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 r="623"/>
            <a:stretch>
              <a:fillRect/>
            </a:stretch>
          </p:blipFill>
          <p:spPr bwMode="auto">
            <a:xfrm rot="5400000">
              <a:off x="758779" y="1235579"/>
              <a:ext cx="3420000" cy="132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9131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623328"/>
              </p:ext>
            </p:extLst>
          </p:nvPr>
        </p:nvGraphicFramePr>
        <p:xfrm>
          <a:off x="1524000" y="1988294"/>
          <a:ext cx="6096000" cy="4545425"/>
        </p:xfrm>
        <a:graphic>
          <a:graphicData uri="http://schemas.openxmlformats.org/drawingml/2006/table">
            <a:tbl>
              <a:tblPr/>
              <a:tblGrid>
                <a:gridCol w="1197303"/>
                <a:gridCol w="1722607"/>
                <a:gridCol w="1722607"/>
                <a:gridCol w="1453483"/>
              </a:tblGrid>
              <a:tr h="377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Число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Ед. число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70C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Дв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. число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Мн. число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Основа </a:t>
                      </a:r>
                      <a:endParaRPr lang="ru-RU" sz="16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Без суффиксов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Суффиксы </a:t>
                      </a:r>
                      <a:endParaRPr lang="ru-RU" sz="2000" b="1" dirty="0" smtClean="0">
                        <a:solidFill>
                          <a:srgbClr val="0070C0"/>
                        </a:solidFill>
                        <a:latin typeface="SchoolMans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г, -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иг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, -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ыг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Суффиксы </a:t>
                      </a:r>
                      <a:endParaRPr lang="ru-RU" sz="2000" b="1" dirty="0" smtClean="0">
                        <a:solidFill>
                          <a:srgbClr val="0070C0"/>
                        </a:solidFill>
                        <a:latin typeface="SchoolMans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т; -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ыт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; -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ит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2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На твердый согласный</a:t>
                      </a:r>
                      <a:endParaRPr lang="ru-RU" sz="11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ив</a:t>
                      </a:r>
                      <a:r>
                        <a:rPr lang="ru-RU" sz="2000" b="1" dirty="0" smtClean="0">
                          <a:latin typeface="SchoolMans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йив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ыг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ив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ыт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тов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ов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ыг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ов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ыт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2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На гласный </a:t>
                      </a:r>
                      <a:endParaRPr lang="ru-RU" sz="11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упта</a:t>
                      </a:r>
                      <a:r>
                        <a:rPr lang="ru-RU" sz="2000" b="1" dirty="0" smtClean="0">
                          <a:latin typeface="SchoolMans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упта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лупт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ыт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па</a:t>
                      </a:r>
                      <a:r>
                        <a:rPr lang="ru-RU" sz="2000" b="1" dirty="0" smtClean="0">
                          <a:latin typeface="SchoolMans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па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па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2000" b="1" dirty="0" smtClean="0">
                          <a:latin typeface="SchoolMansi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На мягкий согласный</a:t>
                      </a:r>
                      <a:endParaRPr lang="ru-RU" sz="11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халь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SchoolMansi"/>
                          <a:ea typeface="Calibri"/>
                          <a:cs typeface="Times New Roman"/>
                        </a:rPr>
                        <a:t>хал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иг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ал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SchoolMansi"/>
                          <a:ea typeface="Calibri"/>
                          <a:cs typeface="Times New Roman"/>
                        </a:rPr>
                        <a:t>ит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B0F0"/>
                        </a:solidFill>
                        <a:latin typeface="SchoolMans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SchoolMans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000" b="1" dirty="0" err="1" smtClean="0">
                          <a:latin typeface="SchoolMansi"/>
                          <a:ea typeface="Calibri"/>
                          <a:cs typeface="Times New Roman"/>
                        </a:rPr>
                        <a:t>ас</a:t>
                      </a:r>
                      <a:r>
                        <a:rPr lang="ru-RU" sz="2000" b="1" dirty="0" smtClean="0">
                          <a:latin typeface="SchoolMans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2000" b="1" dirty="0">
                          <a:latin typeface="SchoolMansi"/>
                          <a:ea typeface="Calibri"/>
                          <a:cs typeface="Times New Roman"/>
                        </a:rPr>
                        <a:t> слово исключение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SchoolMans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SchoolMansi"/>
                          <a:ea typeface="Calibri"/>
                          <a:cs typeface="Times New Roman"/>
                        </a:rPr>
                        <a:t> 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214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SchoolMansi" panose="020B7200000000000000" pitchFamily="34" charset="0"/>
              </a:rPr>
              <a:t>Т</a:t>
            </a:r>
            <a:r>
              <a:rPr lang="ru-RU" sz="4000" dirty="0" smtClean="0">
                <a:solidFill>
                  <a:srgbClr val="0070C0"/>
                </a:solidFill>
                <a:latin typeface="SchoolMansi" panose="020B7200000000000000" pitchFamily="34" charset="0"/>
              </a:rPr>
              <a:t>ема: «</a:t>
            </a:r>
            <a:r>
              <a:rPr lang="ru-RU" sz="4000" b="1" dirty="0" smtClean="0">
                <a:solidFill>
                  <a:srgbClr val="0070C0"/>
                </a:solidFill>
                <a:latin typeface="SchoolMansi" panose="020B7200000000000000" pitchFamily="34" charset="0"/>
              </a:rPr>
              <a:t>Двойственное число</a:t>
            </a:r>
            <a:r>
              <a:rPr lang="ru-RU" sz="4000" dirty="0" smtClean="0">
                <a:solidFill>
                  <a:srgbClr val="0070C0"/>
                </a:solidFill>
                <a:latin typeface="SchoolMansi" panose="020B7200000000000000" pitchFamily="34" charset="0"/>
              </a:rPr>
              <a:t>»</a:t>
            </a:r>
            <a:endParaRPr lang="ru-RU" sz="4000" dirty="0">
              <a:solidFill>
                <a:srgbClr val="0070C0"/>
              </a:solidFill>
              <a:latin typeface="SchoolMansi" panose="020B7200000000000000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44624"/>
            <a:ext cx="1326122" cy="6696744"/>
            <a:chOff x="1805718" y="188640"/>
            <a:chExt cx="1326122" cy="669674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/>
            <a:stretch>
              <a:fillRect/>
            </a:stretch>
          </p:blipFill>
          <p:spPr bwMode="auto">
            <a:xfrm rot="5400000">
              <a:off x="763277" y="4516822"/>
              <a:ext cx="3420000" cy="13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 r="623"/>
            <a:stretch>
              <a:fillRect/>
            </a:stretch>
          </p:blipFill>
          <p:spPr bwMode="auto">
            <a:xfrm rot="5400000">
              <a:off x="758779" y="1235579"/>
              <a:ext cx="3420000" cy="132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211144" cy="4569371"/>
          </a:xfrm>
        </p:spPr>
        <p:txBody>
          <a:bodyPr/>
          <a:lstStyle/>
          <a:p>
            <a:r>
              <a:rPr lang="ru-RU" dirty="0" smtClean="0"/>
              <a:t>Стих</a:t>
            </a:r>
          </a:p>
          <a:p>
            <a:r>
              <a:rPr lang="ru-RU" dirty="0" smtClean="0"/>
              <a:t>Береза</a:t>
            </a:r>
          </a:p>
          <a:p>
            <a:r>
              <a:rPr lang="ru-RU" dirty="0" smtClean="0"/>
              <a:t>вопрос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44624"/>
            <a:ext cx="1326122" cy="6696744"/>
            <a:chOff x="1805718" y="188640"/>
            <a:chExt cx="1326122" cy="66967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/>
            <a:stretch>
              <a:fillRect/>
            </a:stretch>
          </p:blipFill>
          <p:spPr bwMode="auto">
            <a:xfrm rot="5400000">
              <a:off x="763277" y="4516822"/>
              <a:ext cx="3420000" cy="13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 r="623"/>
            <a:stretch>
              <a:fillRect/>
            </a:stretch>
          </p:blipFill>
          <p:spPr bwMode="auto">
            <a:xfrm rot="5400000">
              <a:off x="758779" y="1235579"/>
              <a:ext cx="3420000" cy="132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AutoShape 2" descr="http://www.chitalnya.ru/upload3/109/3c920daca94c6bffe7790d6d249a05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cdn.meme.am/images/12611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6632"/>
            <a:ext cx="7434426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63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SchoolMansi" pitchFamily="34" charset="0"/>
              </a:rPr>
              <a:t>Оберег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44624"/>
            <a:ext cx="1326122" cy="6696744"/>
            <a:chOff x="1805718" y="188640"/>
            <a:chExt cx="1326122" cy="66967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/>
            <a:stretch>
              <a:fillRect/>
            </a:stretch>
          </p:blipFill>
          <p:spPr bwMode="auto">
            <a:xfrm rot="5400000">
              <a:off x="763277" y="4516822"/>
              <a:ext cx="3420000" cy="131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194" r="623"/>
            <a:stretch>
              <a:fillRect/>
            </a:stretch>
          </p:blipFill>
          <p:spPr bwMode="auto">
            <a:xfrm rot="5400000">
              <a:off x="758779" y="1235579"/>
              <a:ext cx="3420000" cy="132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http://www.infoorel.ru/user_foto/14%20copy%2822%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5475716" cy="449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83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SchoolMansi" pitchFamily="34" charset="0"/>
              </a:rPr>
              <a:t>«На праздник троицы славяне развешивали в избах березовые ветки от напастей и болезней. Чтоб дом был чист».</a:t>
            </a:r>
            <a:br>
              <a:rPr lang="ru-RU" sz="2000" dirty="0" smtClean="0">
                <a:solidFill>
                  <a:srgbClr val="0070C0"/>
                </a:solidFill>
                <a:latin typeface="SchoolMansi" pitchFamily="34" charset="0"/>
              </a:rPr>
            </a:br>
            <a:endParaRPr lang="ru-RU" sz="2000" dirty="0">
              <a:solidFill>
                <a:srgbClr val="0070C0"/>
              </a:solidFill>
              <a:latin typeface="SchoolMansi" pitchFamily="34" charset="0"/>
            </a:endParaRPr>
          </a:p>
        </p:txBody>
      </p:sp>
      <p:pic>
        <p:nvPicPr>
          <p:cNvPr id="4" name="Picture 2" descr="http://herbaldoc.ru/wp-content/uploads/2015/07/berez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192688" cy="412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301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Ам aмщума: </vt:lpstr>
      <vt:lpstr>ЙИВ</vt:lpstr>
      <vt:lpstr>Музей  «Тjрум мf»</vt:lpstr>
      <vt:lpstr>Тема: «Двойственное число»</vt:lpstr>
      <vt:lpstr>Слайд 5</vt:lpstr>
      <vt:lpstr>Тема: «Двойственное число»</vt:lpstr>
      <vt:lpstr>Слайд 7</vt:lpstr>
      <vt:lpstr>Оберег </vt:lpstr>
      <vt:lpstr>«На праздник троицы славяне развешивали в избах березовые ветки от напастей и болезней. Чтоб дом был чист». </vt:lpstr>
      <vt:lpstr>Дерево Береза – символ России, символ света, мудрости. 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Омонимия </dc:title>
  <cp:lastModifiedBy>Ольга</cp:lastModifiedBy>
  <cp:revision>152</cp:revision>
  <dcterms:modified xsi:type="dcterms:W3CDTF">2017-11-14T02:52:54Z</dcterms:modified>
</cp:coreProperties>
</file>