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12192000" cy="6858000"/>
  <p:custDataLst>
    <p:tags r:id="rId25"/>
  </p:custDataLst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tags" Target="tags/tag1.xml" /><Relationship Id="rId26" Type="http://schemas.openxmlformats.org/officeDocument/2006/relationships/presProps" Target="presProps.xml" /><Relationship Id="rId27" Type="http://schemas.openxmlformats.org/officeDocument/2006/relationships/viewProps" Target="viewProps.xml" /><Relationship Id="rId28" Type="http://schemas.openxmlformats.org/officeDocument/2006/relationships/theme" Target="theme/theme1.xml" /><Relationship Id="rId29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>14.11.2024</a:t>
            </a:fld>
            <a:endParaRPr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99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12" name="Текст 2"/>
          <p:cNvSpPr>
            <a:spLocks noGrp="1"/>
          </p:cNvSpPr>
          <p:nvPr>
            <p:ph idx="1"/>
          </p:nvPr>
        </p:nvSpPr>
        <p:spPr bwMode="auto">
          <a:xfrm>
            <a:off x="609599" y="1600201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jpeg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 bwMode="auto">
          <a:xfrm>
            <a:off x="143338" y="116631"/>
            <a:ext cx="11905322" cy="659040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44693" y="-24174"/>
            <a:ext cx="12481386" cy="1538631"/>
          </a:xfrm>
          <a:prstGeom prst="rect">
            <a:avLst/>
          </a:prstGeom>
        </p:spPr>
      </p:pic>
      <p:grpSp>
        <p:nvGrpSpPr>
          <p:cNvPr id="77" name="Группа 76"/>
          <p:cNvGrpSpPr/>
          <p:nvPr/>
        </p:nvGrpSpPr>
        <p:grpSpPr>
          <a:xfrm>
            <a:off x="4198007" y="1074073"/>
            <a:ext cx="3795982" cy="122679"/>
            <a:chOff x="1295466" y="3129578"/>
            <a:chExt cx="8009587" cy="326894"/>
          </a:xfrm>
          <a:solidFill>
            <a:srgbClr val="835A2D"/>
          </a:solidFill>
        </p:grpSpPr>
        <p:sp>
          <p:nvSpPr>
            <p:cNvPr id="78" name="Полилиния 77"/>
            <p:cNvSpPr/>
            <p:nvPr userDrawn="1"/>
          </p:nvSpPr>
          <p:spPr bwMode="auto">
            <a:xfrm>
              <a:off x="1295466" y="3205633"/>
              <a:ext cx="3768482" cy="87393"/>
            </a:xfrm>
            <a:custGeom>
              <a:gdLst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79" name="Полилиния 78"/>
            <p:cNvSpPr/>
            <p:nvPr userDrawn="1"/>
          </p:nvSpPr>
          <p:spPr bwMode="auto">
            <a:xfrm flipV="1">
              <a:off x="1295466" y="3290350"/>
              <a:ext cx="3768482" cy="87394"/>
            </a:xfrm>
            <a:custGeom>
              <a:gdLst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80" name="Овал 79"/>
            <p:cNvSpPr/>
            <p:nvPr userDrawn="1"/>
          </p:nvSpPr>
          <p:spPr bwMode="auto">
            <a:xfrm>
              <a:off x="4989841" y="3209049"/>
              <a:ext cx="167954" cy="167954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/>
          </p:txBody>
        </p:sp>
        <p:sp>
          <p:nvSpPr>
            <p:cNvPr id="81" name="Овал 80"/>
            <p:cNvSpPr/>
            <p:nvPr userDrawn="1"/>
          </p:nvSpPr>
          <p:spPr bwMode="auto">
            <a:xfrm>
              <a:off x="5170309" y="3129578"/>
              <a:ext cx="326894" cy="326894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/>
          </p:txBody>
        </p:sp>
        <p:grpSp>
          <p:nvGrpSpPr>
            <p:cNvPr id="82" name="Группа 81"/>
            <p:cNvGrpSpPr/>
            <p:nvPr userDrawn="1"/>
          </p:nvGrpSpPr>
          <p:grpSpPr>
            <a:xfrm flipH="1">
              <a:off x="5497203" y="3204294"/>
              <a:ext cx="3807850" cy="172111"/>
              <a:chOff x="1498666" y="3408833"/>
              <a:chExt cx="3862329" cy="172111"/>
            </a:xfrm>
            <a:grpFill/>
          </p:grpSpPr>
          <p:sp>
            <p:nvSpPr>
              <p:cNvPr id="83" name="Полилиния 82"/>
              <p:cNvSpPr/>
              <p:nvPr userDrawn="1"/>
            </p:nvSpPr>
            <p:spPr bwMode="auto">
              <a:xfrm>
                <a:off x="1498666" y="3408833"/>
                <a:ext cx="3768482" cy="87393"/>
              </a:xfrm>
              <a:custGeom>
                <a:gdLst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/>
            </p:txBody>
          </p:sp>
          <p:sp>
            <p:nvSpPr>
              <p:cNvPr id="84" name="Полилиния 83"/>
              <p:cNvSpPr/>
              <p:nvPr userDrawn="1"/>
            </p:nvSpPr>
            <p:spPr bwMode="auto">
              <a:xfrm flipV="1">
                <a:off x="1498666" y="3493550"/>
                <a:ext cx="3768482" cy="87394"/>
              </a:xfrm>
              <a:custGeom>
                <a:gdLst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/>
            </p:txBody>
          </p:sp>
          <p:sp>
            <p:nvSpPr>
              <p:cNvPr id="85" name="Овал 84"/>
              <p:cNvSpPr/>
              <p:nvPr userDrawn="1"/>
            </p:nvSpPr>
            <p:spPr bwMode="auto">
              <a:xfrm>
                <a:off x="5193041" y="3412249"/>
                <a:ext cx="167954" cy="167954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/>
            </p:txBody>
          </p:sp>
        </p:grp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2063551" y="274638"/>
            <a:ext cx="8064895" cy="803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 bwMode="auto">
          <a:xfrm>
            <a:off x="911423" y="1772815"/>
            <a:ext cx="10369152" cy="439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16" name="Дата 4"/>
          <p:cNvSpPr>
            <a:spLocks noGrp="1"/>
          </p:cNvSpPr>
          <p:nvPr>
            <p:ph type="dt" sz="half" idx="2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>14.11.2024</a:t>
            </a:fld>
            <a:endParaRPr/>
          </a:p>
        </p:txBody>
      </p:sp>
      <p:sp>
        <p:nvSpPr>
          <p:cNvPr id="17" name="Нижний колонтитул 5"/>
          <p:cNvSpPr>
            <a:spLocks noGrp="1"/>
          </p:cNvSpPr>
          <p:nvPr>
            <p:ph type="ftr" sz="quarter" idx="3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Номер слайда 6"/>
          <p:cNvSpPr>
            <a:spLocks noGrp="1"/>
          </p:cNvSpPr>
          <p:nvPr>
            <p:ph type="sldNum" sz="quarter" idx="4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 algn="ctr" defTabSz="914400">
        <a:spcBef>
          <a:spcPts val="398"/>
        </a:spcBef>
        <a:buNone/>
        <a:defRPr sz="3200" b="1" cap="none" spc="0">
          <a:solidFill>
            <a:schemeClr val="accent2">
              <a:lumMod val="50000"/>
            </a:schemeClr>
          </a:solidFill>
          <a:latin typeface="+mj-lt"/>
          <a:ea typeface="+mj-ea"/>
          <a:cs typeface="Arial"/>
        </a:defRPr>
      </a:lvl1pPr>
    </p:titleStyle>
    <p:bodyStyle>
      <a:lvl1pPr marL="355599" indent="-355599" algn="l" defTabSz="914400">
        <a:lnSpc>
          <a:spcPct val="100000"/>
        </a:lnSpc>
        <a:spcBef>
          <a:spcPts val="599"/>
        </a:spcBef>
        <a:spcAft>
          <a:spcPct val="0"/>
        </a:spcAft>
        <a:buClr>
          <a:schemeClr val="accent1"/>
        </a:buClr>
        <a:buFont typeface="Wingdings"/>
        <a:buChar char="v"/>
        <a:defRPr sz="2800" b="0" i="0" cap="none" spc="28">
          <a:solidFill>
            <a:srgbClr val="603636"/>
          </a:solidFill>
          <a:latin typeface="+mn-lt"/>
          <a:ea typeface="+mn-ea"/>
          <a:cs typeface="Arial"/>
        </a:defRPr>
      </a:lvl1pPr>
      <a:lvl2pPr marL="903287" indent="-355599" algn="l" defTabSz="914400">
        <a:lnSpc>
          <a:spcPct val="100000"/>
        </a:lnSpc>
        <a:spcBef>
          <a:spcPts val="1199"/>
        </a:spcBef>
        <a:buClr>
          <a:schemeClr val="accent1"/>
        </a:buClr>
        <a:buFont typeface="Courier New"/>
        <a:buChar char="o"/>
        <a:defRPr sz="2400">
          <a:solidFill>
            <a:srgbClr val="835A2D"/>
          </a:solidFill>
          <a:latin typeface="+mn-lt"/>
          <a:ea typeface="+mn-ea"/>
          <a:cs typeface="Arial"/>
        </a:defRPr>
      </a:lvl2pPr>
      <a:lvl3pPr marL="1258887" indent="-355599" algn="l" defTabSz="914400">
        <a:lnSpc>
          <a:spcPct val="100000"/>
        </a:lnSpc>
        <a:spcBef>
          <a:spcPts val="1199"/>
        </a:spcBef>
        <a:buClr>
          <a:schemeClr val="accent1"/>
        </a:buClr>
        <a:buFont typeface="Wingdings"/>
        <a:buChar char="v"/>
        <a:defRPr sz="2000">
          <a:solidFill>
            <a:srgbClr val="603636"/>
          </a:solidFill>
          <a:latin typeface="+mn-lt"/>
          <a:ea typeface="+mn-ea"/>
          <a:cs typeface="Arial"/>
        </a:defRPr>
      </a:lvl3pPr>
      <a:lvl4pPr marL="1614487" indent="-355599" algn="l" defTabSz="914400">
        <a:lnSpc>
          <a:spcPct val="100000"/>
        </a:lnSpc>
        <a:spcBef>
          <a:spcPts val="1199"/>
        </a:spcBef>
        <a:buClr>
          <a:schemeClr val="accent1"/>
        </a:buClr>
        <a:buFont typeface="Courier New"/>
        <a:buChar char="o"/>
        <a:defRPr sz="1800">
          <a:solidFill>
            <a:srgbClr val="835A2D"/>
          </a:solidFill>
          <a:latin typeface="+mn-lt"/>
          <a:ea typeface="+mn-ea"/>
          <a:cs typeface="Arial"/>
        </a:defRPr>
      </a:lvl4pPr>
      <a:lvl5pPr marL="2149474" indent="-355599" algn="l" defTabSz="914400">
        <a:lnSpc>
          <a:spcPct val="100000"/>
        </a:lnSpc>
        <a:spcBef>
          <a:spcPts val="1199"/>
        </a:spcBef>
        <a:buClr>
          <a:schemeClr val="accent1"/>
        </a:buClr>
        <a:buFont typeface="Wingdings"/>
        <a:buChar char="Ø"/>
        <a:defRPr sz="1800">
          <a:solidFill>
            <a:srgbClr val="603636"/>
          </a:solidFill>
          <a:latin typeface="+mn-lt"/>
          <a:ea typeface="+mn-ea"/>
          <a:cs typeface="Arial"/>
        </a:defRPr>
      </a:lvl5pPr>
      <a:lvl6pPr marL="0" indent="0" algn="ctr" defTabSz="914400">
        <a:lnSpc>
          <a:spcPct val="100000"/>
        </a:lnSpc>
        <a:spcBef>
          <a:spcPts val="1199"/>
        </a:spcBef>
        <a:buFont typeface="Arial"/>
        <a:buNone/>
        <a:defRPr sz="14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>
        <a:lnSpc>
          <a:spcPct val="100000"/>
        </a:lnSpc>
        <a:spcBef>
          <a:spcPts val="1199"/>
        </a:spcBef>
        <a:buFont typeface="Arial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>
        <a:lnSpc>
          <a:spcPct val="100000"/>
        </a:lnSpc>
        <a:spcBef>
          <a:spcPts val="1199"/>
        </a:spcBef>
        <a:buFont typeface="Arial"/>
        <a:buNone/>
        <a:defRPr sz="14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>
        <a:lnSpc>
          <a:spcPct val="100000"/>
        </a:lnSpc>
        <a:spcBef>
          <a:spcPts val="1199"/>
        </a:spcBef>
        <a:buFont typeface="Arial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Relationship Id="rId4" Type="http://schemas.openxmlformats.org/officeDocument/2006/relationships/image" Target="../media/image5.jpeg" /><Relationship Id="rId5" Type="http://schemas.openxmlformats.org/officeDocument/2006/relationships/image" Target="../media/image21.jpeg" /><Relationship Id="rId6" Type="http://schemas.openxmlformats.org/officeDocument/2006/relationships/image" Target="../media/image2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Relationship Id="rId3" Type="http://schemas.openxmlformats.org/officeDocument/2006/relationships/hyperlink" Target="http://lylyngsoyum.ru/news/2022-04-15-567" TargetMode="External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7.jpeg" /><Relationship Id="rId2" Type="http://schemas.openxmlformats.org/officeDocument/2006/relationships/hyperlink" Target="https://vk.com/video-17776364_456239097" TargetMode="External" /><Relationship Id="rId3" Type="http://schemas.openxmlformats.org/officeDocument/2006/relationships/hyperlink" Target="https://youtu.be/_cav-MI6T3k" TargetMode="External" /><Relationship Id="rId4" Type="http://schemas.openxmlformats.org/officeDocument/2006/relationships/hyperlink" Target="https://youtu.be/BLY9LRmoDyw" TargetMode="External" /><Relationship Id="rId5" Type="http://schemas.openxmlformats.org/officeDocument/2006/relationships/hyperlink" Target="https://youtu.be/IBZygcaLwTI" TargetMode="External" /><Relationship Id="rId6" Type="http://schemas.openxmlformats.org/officeDocument/2006/relationships/hyperlink" Target="https://youtu.be/1o36RnIVgsI" TargetMode="External" /><Relationship Id="rId7" Type="http://schemas.openxmlformats.org/officeDocument/2006/relationships/hyperlink" Target="https://youtu.be/t9EqyZ9axO0" TargetMode="External" /><Relationship Id="rId8" Type="http://schemas.openxmlformats.org/officeDocument/2006/relationships/hyperlink" Target="https://youtu.be/rMY;Gpifvzw" TargetMode="External" /><Relationship Id="rId9" Type="http://schemas.openxmlformats.org/officeDocument/2006/relationships/image" Target="../media/image5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Relationship Id="rId4" Type="http://schemas.openxmlformats.org/officeDocument/2006/relationships/image" Target="../media/image5.jpeg" /><Relationship Id="rId5" Type="http://schemas.openxmlformats.org/officeDocument/2006/relationships/image" Target="../media/image30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Relationship Id="rId4" Type="http://schemas.openxmlformats.org/officeDocument/2006/relationships/image" Target="../media/image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Relationship Id="rId4" Type="http://schemas.openxmlformats.org/officeDocument/2006/relationships/image" Target="../media/image5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jpeg" /><Relationship Id="rId3" Type="http://schemas.openxmlformats.org/officeDocument/2006/relationships/image" Target="../media/image36.jpeg" /><Relationship Id="rId4" Type="http://schemas.openxmlformats.org/officeDocument/2006/relationships/image" Target="../media/image5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jpeg" /><Relationship Id="rId3" Type="http://schemas.openxmlformats.org/officeDocument/2006/relationships/image" Target="../media/image38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youtu.be/04n2El4HcfM" TargetMode="External" /><Relationship Id="rId3" Type="http://schemas.openxmlformats.org/officeDocument/2006/relationships/image" Target="../media/image39.jpeg" /><Relationship Id="rId4" Type="http://schemas.openxmlformats.org/officeDocument/2006/relationships/image" Target="../media/image5.jpeg" /><Relationship Id="rId5" Type="http://schemas.openxmlformats.org/officeDocument/2006/relationships/image" Target="../media/image40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5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jpeg" /><Relationship Id="rId3" Type="http://schemas.openxmlformats.org/officeDocument/2006/relationships/image" Target="../media/image42.jpeg" /><Relationship Id="rId4" Type="http://schemas.openxmlformats.org/officeDocument/2006/relationships/image" Target="../media/image5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3.jpeg" /><Relationship Id="rId3" Type="http://schemas.openxmlformats.org/officeDocument/2006/relationships/image" Target="../media/image5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4.jpeg" /><Relationship Id="rId3" Type="http://schemas.openxmlformats.org/officeDocument/2006/relationships/image" Target="../media/image45.jpeg" /><Relationship Id="rId4" Type="http://schemas.openxmlformats.org/officeDocument/2006/relationships/image" Target="../media/image5.jpeg" /><Relationship Id="rId5" Type="http://schemas.openxmlformats.org/officeDocument/2006/relationships/image" Target="../media/image46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7.jpeg" /><Relationship Id="rId3" Type="http://schemas.openxmlformats.org/officeDocument/2006/relationships/image" Target="../media/image48.jpeg" /><Relationship Id="rId4" Type="http://schemas.openxmlformats.org/officeDocument/2006/relationships/image" Target="../media/image49.jpeg" /><Relationship Id="rId5" Type="http://schemas.openxmlformats.org/officeDocument/2006/relationships/image" Target="../media/image5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Relationship Id="rId3" Type="http://schemas.openxmlformats.org/officeDocument/2006/relationships/image" Target="../media/image5.jpeg" /><Relationship Id="rId4" Type="http://schemas.openxmlformats.org/officeDocument/2006/relationships/image" Target="../media/image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Relationship Id="rId3" Type="http://schemas.openxmlformats.org/officeDocument/2006/relationships/image" Target="../media/image10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4.jpeg" /><Relationship Id="rId11" Type="http://schemas.openxmlformats.org/officeDocument/2006/relationships/image" Target="../media/image15.jpeg" /><Relationship Id="rId2" Type="http://schemas.openxmlformats.org/officeDocument/2006/relationships/hyperlink" Target="https://vk.com/video-17776364_456239071?list=44d08a3013a67604c3" TargetMode="External" /><Relationship Id="rId3" Type="http://schemas.openxmlformats.org/officeDocument/2006/relationships/hyperlink" Target="https://www.youtube.com/watch?v=IzCLBWCjwgI" TargetMode="External" /><Relationship Id="rId4" Type="http://schemas.openxmlformats.org/officeDocument/2006/relationships/hyperlink" Target="https://www.youtube.com/watch?v=IM9_8Mlauio" TargetMode="External" /><Relationship Id="rId5" Type="http://schemas.openxmlformats.org/officeDocument/2006/relationships/hyperlink" Target="https://disk.yandex.ru/d/qBiQMIDkuIS8_g" TargetMode="External" /><Relationship Id="rId6" Type="http://schemas.openxmlformats.org/officeDocument/2006/relationships/hyperlink" Target="http://lylyngsoyum.ru/rasskraska_po_mansijskomu_jazyku_uchimsja_chitat.pdf" TargetMode="External" /><Relationship Id="rId7" Type="http://schemas.openxmlformats.org/officeDocument/2006/relationships/hyperlink" Target="http://lylyngsoyum.ru/mansijskij_v_kartinkakh_uchimsja_schitat.pdf" TargetMode="External" /><Relationship Id="rId8" Type="http://schemas.openxmlformats.org/officeDocument/2006/relationships/image" Target="../media/image5.jpeg" /><Relationship Id="rId9" Type="http://schemas.openxmlformats.org/officeDocument/2006/relationships/image" Target="../media/image1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hyperlink" Target="http://lylyngsoyum.ru/zhivotnye_s_logo_vort_olnut.pdf" TargetMode="External" /><Relationship Id="rId6" Type="http://schemas.openxmlformats.org/officeDocument/2006/relationships/hyperlink" Target="http://lylyngsoyum.ru/rasskraska_domashnie_zhivotnye_22_kon.pdf" TargetMode="Externa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vk.com/away.php?to=http://learningapps.org&amp;post=-17776364_459&amp;cc_key=" TargetMode="External" /><Relationship Id="rId3" Type="http://schemas.openxmlformats.org/officeDocument/2006/relationships/hyperlink" Target="https://learningapps.org/watch?v=pq2r5cg1522" TargetMode="External" /><Relationship Id="rId4" Type="http://schemas.openxmlformats.org/officeDocument/2006/relationships/hyperlink" Target="https://learningapps.org/view24109903" TargetMode="External" /><Relationship Id="rId5" Type="http://schemas.openxmlformats.org/officeDocument/2006/relationships/hyperlink" Target="https://learningapps.org/view24110782" TargetMode="External" /><Relationship Id="rId6" Type="http://schemas.openxmlformats.org/officeDocument/2006/relationships/hyperlink" Target="https://learningapps.org/view24110169" TargetMode="External" /><Relationship Id="rId7" Type="http://schemas.openxmlformats.org/officeDocument/2006/relationships/hyperlink" Target="https://learningapps.org/view24601752" TargetMode="External" /><Relationship Id="rId8" Type="http://schemas.openxmlformats.org/officeDocument/2006/relationships/hyperlink" Target="https://learningapps.org/watch?v=p8pt5s1qk23" TargetMode="External" /><Relationship Id="rId9" Type="http://schemas.openxmlformats.org/officeDocument/2006/relationships/image" Target="../media/image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lylyngsoyum.ru/load/15" TargetMode="External" /><Relationship Id="rId3" Type="http://schemas.openxmlformats.org/officeDocument/2006/relationships/hyperlink" Target="http://lylyngsoyum.ru/load/25-1-0-285" TargetMode="External" /><Relationship Id="rId4" Type="http://schemas.openxmlformats.org/officeDocument/2006/relationships/hyperlink" Target="http://lylyngsoyum.ru/load/55" TargetMode="External" /><Relationship Id="rId5" Type="http://schemas.openxmlformats.org/officeDocument/2006/relationships/hyperlink" Target="http://lylyngsoyum.ru/" TargetMode="External" /><Relationship Id="rId6" Type="http://schemas.openxmlformats.org/officeDocument/2006/relationships/image" Target="../media/image5.jpeg" /><Relationship Id="rId7" Type="http://schemas.openxmlformats.org/officeDocument/2006/relationships/image" Target="../media/image1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4611" y="217714"/>
            <a:ext cx="11670436" cy="1456266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lang="en-US" sz="2400" b="1" i="0" u="none" strike="noStrike" cap="none" spc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Тема самообразования: «Обучение мансийскому языку в современном мире» приобщение </a:t>
            </a:r>
            <a:r>
              <a:rPr lang="ru-RU" sz="2400" b="1" i="0" u="none" strike="noStrike" cap="none" spc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детей </a:t>
            </a:r>
            <a:r>
              <a:rPr lang="en-US" sz="2400" b="1" i="0" u="none" strike="noStrike" cap="none" spc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к изучению культуры и родного языка в городской среде» </a:t>
            </a:r>
            <a:endParaRPr sz="2400">
              <a:solidFill>
                <a:schemeClr val="bg2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>
              <a:latin typeface="Times New Roman"/>
              <a:cs typeface="Times New Roman"/>
            </a:endParaRPr>
          </a:p>
        </p:txBody>
      </p:sp>
      <p:sp>
        <p:nvSpPr>
          <p:cNvPr id="1485395719" name="Объект 2"/>
          <p:cNvSpPr>
            <a:spLocks noGrp="1"/>
          </p:cNvSpPr>
          <p:nvPr>
            <p:ph idx="1"/>
          </p:nvPr>
        </p:nvSpPr>
        <p:spPr bwMode="auto">
          <a:xfrm>
            <a:off x="528058" y="1600201"/>
            <a:ext cx="11171067" cy="452596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0000" lnSpcReduction="4000"/>
          </a:bodyPr>
          <a:lstStyle/>
          <a:p>
            <a:pPr>
              <a:defRPr/>
            </a:pPr>
            <a:endParaRPr lang="en-US" sz="2800" b="0" i="0" u="none" strike="noStrike" cap="none" spc="28">
              <a:solidFill>
                <a:srgbClr val="603636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en-US" sz="2800" b="0" i="0" u="none" strike="noStrike" cap="none" spc="28">
                <a:solidFill>
                  <a:srgbClr val="603636"/>
                </a:solidFill>
                <a:latin typeface="Times New Roman"/>
                <a:ea typeface="Times New Roman"/>
                <a:cs typeface="Times New Roman"/>
              </a:rPr>
              <a:t>В современной ситуации, в условиях отсутствия развивающейся языковой среды повышается ответственность учителя за преподавание родных языков, развитие своей традиционной культуры, повышаются требования к личности учителя. </a:t>
            </a:r>
            <a:endParaRPr lang="en-US" sz="2800" b="0" i="0" u="none" strike="noStrike" cap="none" spc="28">
              <a:solidFill>
                <a:srgbClr val="603636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en-US" sz="2800" b="0" i="0" u="none" strike="noStrike" cap="none" spc="28">
                <a:solidFill>
                  <a:srgbClr val="603636"/>
                </a:solidFill>
                <a:latin typeface="Times New Roman"/>
                <a:ea typeface="Times New Roman"/>
                <a:cs typeface="Times New Roman"/>
              </a:rPr>
              <a:t>Приемы и методы моей работы формировались на протяжении многих лет, за эти годы я овладела и использую игровые технологии, соответствующие современным требованиям урока и реализуемым государственным стандартам (ФГОС НО). </a:t>
            </a:r>
            <a:endParaRPr lang="en-US" sz="2800" b="0" i="0" u="none" strike="noStrike" cap="none" spc="28">
              <a:solidFill>
                <a:srgbClr val="603636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en-US" sz="2800" b="0" i="0" u="none" strike="noStrike" cap="none" spc="28">
                <a:solidFill>
                  <a:srgbClr val="603636"/>
                </a:solidFill>
                <a:latin typeface="Times New Roman"/>
                <a:ea typeface="Times New Roman"/>
                <a:cs typeface="Times New Roman"/>
              </a:rPr>
              <a:t>Традиционность и современность – две составляющие моего учебного занятия. </a:t>
            </a:r>
            <a:endParaRPr lang="en-US" sz="2800" b="0" i="0" u="none" strike="noStrike" cap="none" spc="28">
              <a:solidFill>
                <a:srgbClr val="603636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en-US" sz="2800" b="0" i="0" u="none" strike="noStrike" cap="none" spc="28">
                <a:solidFill>
                  <a:srgbClr val="603636"/>
                </a:solidFill>
                <a:latin typeface="Times New Roman"/>
                <a:ea typeface="Times New Roman"/>
                <a:cs typeface="Times New Roman"/>
              </a:rPr>
              <a:t>Мною разработаны программы для студии раннего развития «Вит сам» («Капелька») и для детей дошкольного возраста,  обще</a:t>
            </a:r>
            <a:r>
              <a:rPr lang="ru-RU" sz="2800" b="0" i="0" u="none" strike="noStrike" cap="none" spc="28">
                <a:solidFill>
                  <a:srgbClr val="603636"/>
                </a:solidFill>
                <a:latin typeface="Times New Roman"/>
                <a:ea typeface="Times New Roman"/>
                <a:cs typeface="Times New Roman"/>
              </a:rPr>
              <a:t>развивающая</a:t>
            </a:r>
            <a:r>
              <a:rPr lang="en-US" sz="2800" b="0" i="0" u="none" strike="noStrike" cap="none" spc="28">
                <a:solidFill>
                  <a:srgbClr val="603636"/>
                </a:solidFill>
                <a:latin typeface="Times New Roman"/>
                <a:ea typeface="Times New Roman"/>
                <a:cs typeface="Times New Roman"/>
              </a:rPr>
              <a:t> программа «Этвит сам» («Росинка»), для обучающихся </a:t>
            </a:r>
            <a:r>
              <a:rPr lang="ru-RU"/>
              <a:t>начальных классов.</a:t>
            </a:r>
            <a:endParaRPr/>
          </a:p>
        </p:txBody>
      </p:sp>
      <p:pic>
        <p:nvPicPr>
          <p:cNvPr id="1562284475" name="Picture 2" descr="C:\Орнамент Соболь Полос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29" y="5720542"/>
            <a:ext cx="12168000" cy="11407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316282" name="Заголовок 1"/>
          <p:cNvSpPr>
            <a:spLocks noGrp="1"/>
          </p:cNvSpPr>
          <p:nvPr>
            <p:ph type="title"/>
          </p:nvPr>
        </p:nvSpPr>
        <p:spPr bwMode="auto">
          <a:xfrm>
            <a:off x="1035642" y="1404990"/>
            <a:ext cx="4818681" cy="107621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>
                <a:solidFill>
                  <a:srgbClr val="0070C0"/>
                </a:solidFill>
                <a:latin typeface="Times New Roman"/>
                <a:cs typeface="Times New Roman"/>
              </a:rPr>
              <a:t>Электронная игра</a:t>
            </a:r>
            <a:br>
              <a:rPr lang="ru-RU" sz="2000">
                <a:solidFill>
                  <a:srgbClr val="0070C0"/>
                </a:solidFill>
                <a:latin typeface="Times New Roman"/>
                <a:cs typeface="Times New Roman"/>
              </a:rPr>
            </a:br>
            <a:r>
              <a:rPr lang="ru-RU" sz="2000">
                <a:solidFill>
                  <a:srgbClr val="0070C0"/>
                </a:solidFill>
                <a:latin typeface="Times New Roman"/>
                <a:cs typeface="Times New Roman"/>
              </a:rPr>
              <a:t>«Гербы города ХМАО – Югры»</a:t>
            </a:r>
            <a:endParaRPr sz="2000"/>
          </a:p>
        </p:txBody>
      </p:sp>
      <p:pic>
        <p:nvPicPr>
          <p:cNvPr id="852550666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83282" y="1549882"/>
            <a:ext cx="4689687" cy="3030519"/>
          </a:xfrm>
          <a:prstGeom prst="rect">
            <a:avLst/>
          </a:prstGeom>
        </p:spPr>
      </p:pic>
      <p:pic>
        <p:nvPicPr>
          <p:cNvPr id="553519775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6971" y="2827931"/>
            <a:ext cx="6148013" cy="3504942"/>
          </a:xfrm>
          <a:prstGeom prst="rect">
            <a:avLst/>
          </a:prstGeom>
        </p:spPr>
      </p:pic>
      <p:pic>
        <p:nvPicPr>
          <p:cNvPr id="2074808708" name="Picture 2" descr="C:\Орнамент Соболь Полос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30" y="14791"/>
            <a:ext cx="12168000" cy="1140727"/>
          </a:xfrm>
          <a:prstGeom prst="rect">
            <a:avLst/>
          </a:prstGeom>
          <a:noFill/>
        </p:spPr>
      </p:pic>
      <p:pic>
        <p:nvPicPr>
          <p:cNvPr id="1907100607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551000" y="4702152"/>
            <a:ext cx="1777065" cy="1777065"/>
          </a:xfrm>
          <a:prstGeom prst="rect">
            <a:avLst/>
          </a:prstGeom>
        </p:spPr>
      </p:pic>
      <p:pic>
        <p:nvPicPr>
          <p:cNvPr id="1407546475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86402" y="4702152"/>
            <a:ext cx="1777065" cy="1777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35858883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98" y="274637"/>
            <a:ext cx="10972800" cy="114300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2000"/>
          </a:bodyPr>
          <a:lstStyle/>
          <a:p>
            <a:pPr>
              <a:defRPr/>
            </a:pPr>
            <a:r>
              <a:rPr lang="ru-RU" sz="2800" b="1" i="0" u="none" strike="noStrike" cap="none" spc="27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Выпускники программы «Этвит сам» принимают активное участие в конкурсах, детских конференциях по позиционированию мансийского языка и культуры</a:t>
            </a:r>
            <a:endParaRPr sz="2800" b="1">
              <a:solidFill>
                <a:schemeClr val="bg2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/>
          </a:p>
        </p:txBody>
      </p:sp>
      <p:sp>
        <p:nvSpPr>
          <p:cNvPr id="1040762406" name="Текст 2"/>
          <p:cNvSpPr>
            <a:spLocks noGrp="1"/>
          </p:cNvSpPr>
          <p:nvPr>
            <p:ph idx="1"/>
          </p:nvPr>
        </p:nvSpPr>
        <p:spPr bwMode="auto">
          <a:xfrm>
            <a:off x="6797912" y="5478514"/>
            <a:ext cx="2463345" cy="374172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0000" lnSpcReduction="4000"/>
          </a:bodyPr>
          <a:lstStyle/>
          <a:p>
            <a:pPr>
              <a:defRPr/>
            </a:pPr>
            <a:endParaRPr/>
          </a:p>
        </p:txBody>
      </p:sp>
      <p:pic>
        <p:nvPicPr>
          <p:cNvPr id="1766298709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75641" y="1553591"/>
            <a:ext cx="3250814" cy="4741079"/>
          </a:xfrm>
          <a:prstGeom prst="rect">
            <a:avLst/>
          </a:prstGeom>
        </p:spPr>
      </p:pic>
      <p:pic>
        <p:nvPicPr>
          <p:cNvPr id="901230679" name="Рисунок 9012306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78323" y="1683057"/>
            <a:ext cx="4420340" cy="3604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897670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8" y="1370665"/>
            <a:ext cx="8135471" cy="61949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>
                <a:solidFill>
                  <a:srgbClr val="0070C0"/>
                </a:solidFill>
                <a:latin typeface="Times New Roman"/>
                <a:cs typeface="Times New Roman"/>
              </a:rPr>
              <a:t>Этно-стикеры для изучения родных языков</a:t>
            </a:r>
            <a:endParaRPr/>
          </a:p>
        </p:txBody>
      </p:sp>
      <p:pic>
        <p:nvPicPr>
          <p:cNvPr id="52277748" name="Picture 2" descr="C:\Орнамент Соболь Полос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30" y="14791"/>
            <a:ext cx="12168000" cy="1140727"/>
          </a:xfrm>
          <a:prstGeom prst="rect">
            <a:avLst/>
          </a:prstGeom>
          <a:noFill/>
        </p:spPr>
      </p:pic>
      <p:sp>
        <p:nvSpPr>
          <p:cNvPr id="822852156" name="Объект 7"/>
          <p:cNvSpPr>
            <a:spLocks noGrp="1"/>
          </p:cNvSpPr>
          <p:nvPr>
            <p:ph idx="1"/>
          </p:nvPr>
        </p:nvSpPr>
        <p:spPr bwMode="auto">
          <a:xfrm>
            <a:off x="546267" y="1990163"/>
            <a:ext cx="4271680" cy="4351338"/>
          </a:xfrm>
        </p:spPr>
        <p:txBody>
          <a:bodyPr>
            <a:noAutofit/>
          </a:bodyPr>
          <a:lstStyle/>
          <a:p>
            <a:pPr marL="0" indent="43200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sz="1400" b="0" i="0">
                <a:solidFill>
                  <a:srgbClr val="000000"/>
                </a:solidFill>
                <a:latin typeface="Times New Roman"/>
                <a:cs typeface="Times New Roman"/>
              </a:rPr>
              <a:t>Обучающиеся группы «Этвит сам» в рамках Международного десятилетия языков коренных народов и с целью пропаганды родных языков ханты и манси создают Стикеры с</a:t>
            </a:r>
            <a:br>
              <a:rPr lang="ru-RU" sz="1400">
                <a:latin typeface="Times New Roman"/>
                <a:cs typeface="Times New Roman"/>
              </a:rPr>
            </a:br>
            <a:r>
              <a:rPr lang="ru-RU" sz="1400" b="0" i="0">
                <a:solidFill>
                  <a:srgbClr val="000000"/>
                </a:solidFill>
                <a:latin typeface="Times New Roman"/>
                <a:cs typeface="Times New Roman"/>
              </a:rPr>
              <a:t>изображением героев национального фольклора обских угров и со словами на родных языках, с помощью которых можно быстро выразить свои эмоции, чувства и общаться в мессенджере.</a:t>
            </a:r>
            <a:br>
              <a:rPr lang="ru-RU" sz="1400">
                <a:latin typeface="Times New Roman"/>
                <a:cs typeface="Times New Roman"/>
              </a:rPr>
            </a:br>
            <a:r>
              <a:rPr lang="ru-RU" sz="1400" b="0" i="0">
                <a:solidFill>
                  <a:srgbClr val="000000"/>
                </a:solidFill>
                <a:latin typeface="Times New Roman"/>
                <a:cs typeface="Times New Roman"/>
              </a:rPr>
              <a:t> каждый стикер передает определенную эмоцию и помогает запоминать слова на языках народов</a:t>
            </a:r>
            <a:br>
              <a:rPr lang="ru-RU" sz="1400">
                <a:latin typeface="Times New Roman"/>
                <a:cs typeface="Times New Roman"/>
              </a:rPr>
            </a:br>
            <a:r>
              <a:rPr lang="ru-RU" sz="1400" b="0" i="0">
                <a:solidFill>
                  <a:srgbClr val="000000"/>
                </a:solidFill>
                <a:latin typeface="Times New Roman"/>
                <a:cs typeface="Times New Roman"/>
              </a:rPr>
              <a:t>ханты и манси. </a:t>
            </a:r>
            <a:endParaRPr sz="1400"/>
          </a:p>
          <a:p>
            <a:pPr marL="0" indent="43200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sz="1400">
                <a:latin typeface="Times New Roman"/>
                <a:cs typeface="Times New Roman"/>
              </a:rPr>
              <a:t>Коллекцию этно-стикеров можно скачать здесь. </a:t>
            </a:r>
            <a:endParaRPr sz="1400"/>
          </a:p>
          <a:p>
            <a:pPr marL="0" indent="43200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1400" u="sng">
                <a:latin typeface="Times New Roman"/>
                <a:cs typeface="Times New Roman"/>
                <a:hlinkClick r:id="rId3" tooltip="http://lylyngsoyum.ru/news/2022-04-15-567"/>
              </a:rPr>
              <a:t>http://lylyngsoyum.ru/news/2022-04-15-567</a:t>
            </a:r>
            <a:r>
              <a:rPr lang="ru-RU" sz="1400">
                <a:latin typeface="Times New Roman"/>
                <a:cs typeface="Times New Roman"/>
              </a:rPr>
              <a:t> </a:t>
            </a:r>
            <a:r>
              <a:rPr lang="ru-RU" sz="1400" b="0" i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99554082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14243" y="2916416"/>
            <a:ext cx="3879243" cy="3341475"/>
          </a:xfrm>
          <a:prstGeom prst="rect">
            <a:avLst/>
          </a:prstGeom>
        </p:spPr>
      </p:pic>
      <p:pic>
        <p:nvPicPr>
          <p:cNvPr id="1895523419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73671" y="1520811"/>
            <a:ext cx="2563162" cy="2791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10345934" name="Объект 2"/>
          <p:cNvSpPr>
            <a:spLocks noGrp="1"/>
          </p:cNvSpPr>
          <p:nvPr>
            <p:ph idx="1"/>
          </p:nvPr>
        </p:nvSpPr>
        <p:spPr bwMode="auto">
          <a:xfrm>
            <a:off x="345138" y="1481383"/>
            <a:ext cx="6082870" cy="5102885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 lnSpcReduction="1000"/>
          </a:bodyPr>
          <a:lstStyle/>
          <a:p>
            <a:pPr algn="just">
              <a:defRPr/>
            </a:pPr>
            <a:r>
              <a:rPr lang="en-US" sz="1800" u="sng">
                <a:solidFill>
                  <a:schemeClr val="bg1"/>
                </a:solidFill>
                <a:latin typeface="Times New Roman"/>
                <a:cs typeface="Times New Roman"/>
                <a:hlinkClick r:id="rId2" tooltip="https://vk.com/video-17776364_456239097"/>
              </a:rPr>
              <a:t>https://vk.com/video-17776364_456239097</a:t>
            </a:r>
            <a:r>
              <a:rPr lang="ru-RU" sz="1800">
                <a:solidFill>
                  <a:schemeClr val="bg1"/>
                </a:solidFill>
                <a:latin typeface="Times New Roman"/>
                <a:cs typeface="Times New Roman"/>
              </a:rPr>
              <a:t>  поздравление с праздником «День победы» </a:t>
            </a:r>
            <a:endParaRPr sz="180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n-US" sz="1800" u="sng">
                <a:solidFill>
                  <a:schemeClr val="bg1"/>
                </a:solidFill>
                <a:latin typeface="Times New Roman"/>
                <a:cs typeface="Times New Roman"/>
                <a:hlinkClick r:id="rId3" tooltip="https://youtu.be/_cav-MI6T3k"/>
              </a:rPr>
              <a:t>https://youtu.be/_cav-MI6T3k</a:t>
            </a:r>
            <a:r>
              <a:rPr lang="ru-RU" sz="1800">
                <a:solidFill>
                  <a:schemeClr val="bg1"/>
                </a:solidFill>
                <a:latin typeface="Times New Roman"/>
                <a:cs typeface="Times New Roman"/>
              </a:rPr>
              <a:t> поздравление с Новым годом;  </a:t>
            </a:r>
            <a:endParaRPr sz="180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n-US" sz="1800" u="sng">
                <a:solidFill>
                  <a:schemeClr val="bg1"/>
                </a:solidFill>
                <a:latin typeface="Times New Roman"/>
                <a:cs typeface="Times New Roman"/>
                <a:hlinkClick r:id="rId4" tooltip="https://youtu.be/BLY9LRmoDyw"/>
              </a:rPr>
              <a:t>https://youtu.be/BLY9LRmoDyw</a:t>
            </a:r>
            <a:r>
              <a:rPr lang="ru-RU" sz="1800">
                <a:solidFill>
                  <a:schemeClr val="bg1"/>
                </a:solidFill>
                <a:latin typeface="Times New Roman"/>
                <a:cs typeface="Times New Roman"/>
              </a:rPr>
              <a:t> поздравление с Днем округа; </a:t>
            </a:r>
            <a:endParaRPr sz="180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n-US" sz="1800" u="sng">
                <a:solidFill>
                  <a:schemeClr val="bg1"/>
                </a:solidFill>
                <a:latin typeface="Times New Roman"/>
                <a:cs typeface="Times New Roman"/>
                <a:hlinkClick r:id="rId5" tooltip="https://youtu.be/IBZygcaLwTI"/>
              </a:rPr>
              <a:t>https://youtu.be/IBZygcaLwTI</a:t>
            </a:r>
            <a:r>
              <a:rPr lang="ru-RU" sz="1800">
                <a:solidFill>
                  <a:schemeClr val="bg1"/>
                </a:solidFill>
                <a:latin typeface="Times New Roman"/>
                <a:cs typeface="Times New Roman"/>
              </a:rPr>
              <a:t> поздравление с праздником «День народного единства»;  </a:t>
            </a:r>
          </a:p>
          <a:p>
            <a:pPr algn="just">
              <a:defRPr/>
            </a:pPr>
            <a:r>
              <a:rPr lang="ru-RU" sz="160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500" b="0" i="0" u="sng" strike="noStrike" cap="none" spc="27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hlinkClick r:id="rId6" tooltip="https://youtu.be/1o36RnIVgsI"/>
              </a:rPr>
              <a:t>https://youtu.be/1o36RnIVgsI</a:t>
            </a:r>
            <a:r>
              <a:rPr lang="ru-RU" sz="1600">
                <a:solidFill>
                  <a:schemeClr val="bg1"/>
                </a:solidFill>
                <a:latin typeface="Times New Roman"/>
                <a:cs typeface="Times New Roman"/>
              </a:rPr>
              <a:t> поздравление с Днем защитника отечества</a:t>
            </a:r>
            <a:endParaRPr sz="160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n-US" sz="1800" u="sng">
                <a:solidFill>
                  <a:schemeClr val="bg1"/>
                </a:solidFill>
                <a:latin typeface="Times New Roman"/>
                <a:cs typeface="Times New Roman"/>
                <a:hlinkClick r:id="rId7" tooltip="https://youtu.be/t9EqyZ9axO0"/>
              </a:rPr>
              <a:t>https://youtu.be/t9EqyZ9axO0</a:t>
            </a:r>
            <a:r>
              <a:rPr lang="ru-RU" sz="1800">
                <a:solidFill>
                  <a:schemeClr val="bg1"/>
                </a:solidFill>
                <a:latin typeface="Times New Roman"/>
                <a:cs typeface="Times New Roman"/>
              </a:rPr>
              <a:t> поздравление с традиционным праздником «Уринэква хотал»;   </a:t>
            </a:r>
            <a:endParaRPr sz="180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n-US" sz="1800" u="sng">
                <a:solidFill>
                  <a:schemeClr val="bg1"/>
                </a:solidFill>
                <a:latin typeface="Times New Roman"/>
                <a:cs typeface="Times New Roman"/>
                <a:hlinkClick r:id="rId8" tooltip="https://youtu.be/rMY;Gpifvzw"/>
              </a:rPr>
              <a:t>https://youtu.be/rMY</a:t>
            </a:r>
            <a:r>
              <a:rPr lang="ru-RU" sz="1800" u="sng">
                <a:solidFill>
                  <a:schemeClr val="bg1"/>
                </a:solidFill>
                <a:latin typeface="Times New Roman"/>
                <a:cs typeface="Times New Roman"/>
                <a:hlinkClick r:id="rId8" tooltip="https://youtu.be/rMY;Gpifvzw"/>
              </a:rPr>
              <a:t>;</a:t>
            </a:r>
            <a:r>
              <a:rPr lang="en-US" sz="1800" u="sng">
                <a:solidFill>
                  <a:schemeClr val="bg1"/>
                </a:solidFill>
                <a:latin typeface="Times New Roman"/>
                <a:cs typeface="Times New Roman"/>
                <a:hlinkClick r:id="rId8" tooltip="https://youtu.be/rMY;Gpifvzw"/>
              </a:rPr>
              <a:t>Gpifvzw</a:t>
            </a:r>
            <a:r>
              <a:rPr lang="ru-RU" sz="1800">
                <a:solidFill>
                  <a:schemeClr val="bg1"/>
                </a:solidFill>
                <a:latin typeface="Times New Roman"/>
                <a:cs typeface="Times New Roman"/>
              </a:rPr>
              <a:t> поздравление с Международным женским днем;   </a:t>
            </a:r>
            <a:endParaRPr sz="1800">
              <a:solidFill>
                <a:schemeClr val="bg1"/>
              </a:solidFill>
            </a:endParaRPr>
          </a:p>
          <a:p>
            <a:pPr algn="just">
              <a:defRPr/>
            </a:pPr>
            <a:endParaRPr sz="1800">
              <a:solidFill>
                <a:schemeClr val="bg1"/>
              </a:solidFill>
            </a:endParaRPr>
          </a:p>
          <a:p>
            <a:pPr algn="just">
              <a:defRPr/>
            </a:pPr>
            <a:endParaRPr sz="18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sz="18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401148310" name="Picture 2" descr="C:\Орнамент Соболь Полоска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29" y="5720543"/>
            <a:ext cx="12168000" cy="1140727"/>
          </a:xfrm>
          <a:prstGeom prst="rect">
            <a:avLst/>
          </a:prstGeom>
          <a:noFill/>
        </p:spPr>
      </p:pic>
      <p:sp>
        <p:nvSpPr>
          <p:cNvPr id="1191333562" name="Заголовок 1"/>
          <p:cNvSpPr>
            <a:spLocks noGrp="1"/>
          </p:cNvSpPr>
          <p:nvPr>
            <p:ph type="title"/>
          </p:nvPr>
        </p:nvSpPr>
        <p:spPr bwMode="auto">
          <a:xfrm>
            <a:off x="148907" y="616342"/>
            <a:ext cx="11762912" cy="77030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>
                <a:latin typeface="Times New Roman"/>
                <a:cs typeface="Times New Roman"/>
              </a:rPr>
              <a:t>Создание онлайн открыток на мансийском языке обучающимися группы «Этвит сам»</a:t>
            </a:r>
            <a:br>
              <a:rPr lang="ru-RU" sz="3600" b="1">
                <a:latin typeface="Times New Roman"/>
                <a:cs typeface="Times New Roman"/>
              </a:rPr>
            </a:br>
            <a:endParaRPr sz="3600" b="1">
              <a:latin typeface="Times New Roman"/>
              <a:cs typeface="Times New Roman"/>
            </a:endParaRPr>
          </a:p>
        </p:txBody>
      </p:sp>
      <p:pic>
        <p:nvPicPr>
          <p:cNvPr id="437334875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36046" y="1989344"/>
            <a:ext cx="5060873" cy="2879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4077" y="275724"/>
            <a:ext cx="11023106" cy="1009686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2000"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Организация выставки «Большая семья» в рамках социокультурного форума «Язык душа народа» посвященного Дню родного языка. Арт резиденция</a:t>
            </a:r>
            <a:endParaRPr/>
          </a:p>
        </p:txBody>
      </p:sp>
      <p:pic>
        <p:nvPicPr>
          <p:cNvPr id="1370848631" name="Рисунок 13708486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4638" y="1775281"/>
            <a:ext cx="5039599" cy="3708528"/>
          </a:xfrm>
          <a:prstGeom prst="rect">
            <a:avLst/>
          </a:prstGeom>
        </p:spPr>
      </p:pic>
      <p:pic>
        <p:nvPicPr>
          <p:cNvPr id="1133142578" name="Рисунок 11331425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24342" y="1681253"/>
            <a:ext cx="3977768" cy="3071720"/>
          </a:xfrm>
          <a:prstGeom prst="rect">
            <a:avLst/>
          </a:prstGeom>
        </p:spPr>
      </p:pic>
      <p:sp>
        <p:nvSpPr>
          <p:cNvPr id="800900709" name="Текст 2"/>
          <p:cNvSpPr>
            <a:spLocks noGrp="1"/>
          </p:cNvSpPr>
          <p:nvPr>
            <p:ph idx="1"/>
          </p:nvPr>
        </p:nvSpPr>
        <p:spPr bwMode="auto">
          <a:xfrm>
            <a:off x="6696189" y="4799490"/>
            <a:ext cx="4531310" cy="1197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defRPr/>
            </a:pPr>
            <a:r>
              <a:rPr lang="ru-RU"/>
              <a:t>Открытый урок: «Щемьям» «Моя семья»</a:t>
            </a:r>
            <a:endParaRPr/>
          </a:p>
        </p:txBody>
      </p:sp>
      <p:pic>
        <p:nvPicPr>
          <p:cNvPr id="809025467" name="Picture 2" descr="C:\Орнамент Соболь Полос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29" y="5720542"/>
            <a:ext cx="12168000" cy="1140726"/>
          </a:xfrm>
          <a:prstGeom prst="rect">
            <a:avLst/>
          </a:prstGeom>
          <a:noFill/>
        </p:spPr>
      </p:pic>
      <p:pic>
        <p:nvPicPr>
          <p:cNvPr id="573887393" name="Рисунок 57388739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646205" y="1064685"/>
            <a:ext cx="2202700" cy="12331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860348" y="394400"/>
            <a:ext cx="10009365" cy="77030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>
                <a:latin typeface="Times New Roman"/>
                <a:cs typeface="Times New Roman"/>
              </a:rPr>
              <a:t>Участие с обучающимися по программе «Этвит сам» в Международной выставке форум «Россия», Москва, 2024 </a:t>
            </a:r>
            <a:br>
              <a:rPr lang="ru-RU" sz="4000" b="1">
                <a:latin typeface="Times New Roman"/>
                <a:cs typeface="Times New Roman"/>
              </a:rPr>
            </a:br>
            <a:endParaRPr lang="ru-RU" sz="4000" b="1">
              <a:latin typeface="Times New Roman"/>
              <a:cs typeface="Times New Roman"/>
            </a:endParaRPr>
          </a:p>
        </p:txBody>
      </p:sp>
      <p:pic>
        <p:nvPicPr>
          <p:cNvPr id="1805739701" name="Рисунок 18057397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23730" y="1518818"/>
            <a:ext cx="3516711" cy="4081144"/>
          </a:xfrm>
          <a:prstGeom prst="rect">
            <a:avLst/>
          </a:prstGeom>
        </p:spPr>
      </p:pic>
      <p:pic>
        <p:nvPicPr>
          <p:cNvPr id="904149602" name="Рисунок 9041496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65030" y="1616474"/>
            <a:ext cx="5124934" cy="3885829"/>
          </a:xfrm>
          <a:prstGeom prst="rect">
            <a:avLst/>
          </a:prstGeom>
        </p:spPr>
      </p:pic>
      <p:pic>
        <p:nvPicPr>
          <p:cNvPr id="1470537880" name="Picture 2" descr="C:\Орнамент Соболь Полос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29" y="5720542"/>
            <a:ext cx="12168000" cy="11407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1916791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33263" y="1622178"/>
            <a:ext cx="6052300" cy="3928060"/>
          </a:xfrm>
          <a:prstGeom prst="rect">
            <a:avLst/>
          </a:prstGeom>
        </p:spPr>
      </p:pic>
      <p:pic>
        <p:nvPicPr>
          <p:cNvPr id="1662089958" name="Рисунок 16620899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43096" y="1551681"/>
            <a:ext cx="2859015" cy="3998556"/>
          </a:xfrm>
          <a:prstGeom prst="rect">
            <a:avLst/>
          </a:prstGeom>
        </p:spPr>
      </p:pic>
      <p:pic>
        <p:nvPicPr>
          <p:cNvPr id="1296729381" name="Picture 2" descr="C:\Орнамент Соболь Полос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28" y="5720541"/>
            <a:ext cx="12168000" cy="1140725"/>
          </a:xfrm>
          <a:prstGeom prst="rect">
            <a:avLst/>
          </a:prstGeom>
          <a:noFill/>
        </p:spPr>
      </p:pic>
      <p:sp>
        <p:nvSpPr>
          <p:cNvPr id="1985207066" name="Заголовок 1"/>
          <p:cNvSpPr>
            <a:spLocks noGrp="1"/>
          </p:cNvSpPr>
          <p:nvPr>
            <p:ph type="title"/>
          </p:nvPr>
        </p:nvSpPr>
        <p:spPr bwMode="auto">
          <a:xfrm>
            <a:off x="860346" y="301924"/>
            <a:ext cx="10009364" cy="77030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>
                <a:latin typeface="Times New Roman"/>
                <a:cs typeface="Times New Roman"/>
              </a:rPr>
              <a:t>Представление опыта работы в педагогической мастерской «Родной язык – мой клад, мое богатство»</a:t>
            </a:r>
            <a:endParaRPr lang="ru-RU" sz="4000" b="1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2026839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98" y="13592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Представление опыта по изучению фольклора и культуры манси на базе этностойбища «Мань ускве» (с. Саранпауль-2024) 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94309415" name="Текст 2"/>
          <p:cNvSpPr>
            <a:spLocks noGrp="1"/>
          </p:cNvSpPr>
          <p:nvPr>
            <p:ph idx="1"/>
          </p:nvPr>
        </p:nvSpPr>
        <p:spPr bwMode="auto">
          <a:xfrm>
            <a:off x="481820" y="4860269"/>
            <a:ext cx="5835218" cy="855045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algn="ctr">
              <a:defRPr/>
            </a:pPr>
            <a:r>
              <a:rPr lang="ru-RU" sz="2600"/>
              <a:t>Доклад: «Играя изучаем мансийский»</a:t>
            </a:r>
            <a:endParaRPr sz="2600"/>
          </a:p>
        </p:txBody>
      </p:sp>
      <p:pic>
        <p:nvPicPr>
          <p:cNvPr id="1747642434" name="Рисунок 17476424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51758" y="1625274"/>
            <a:ext cx="4209333" cy="3182667"/>
          </a:xfrm>
          <a:prstGeom prst="rect">
            <a:avLst/>
          </a:prstGeom>
        </p:spPr>
      </p:pic>
      <p:pic>
        <p:nvPicPr>
          <p:cNvPr id="2046244711" name="Рисунок 20462447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65630" y="1654417"/>
            <a:ext cx="5496678" cy="3940197"/>
          </a:xfrm>
          <a:prstGeom prst="rect">
            <a:avLst/>
          </a:prstGeom>
        </p:spPr>
      </p:pic>
      <p:pic>
        <p:nvPicPr>
          <p:cNvPr id="1860889069" name="Picture 2" descr="C:\Орнамент Соболь Полос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29" y="5720542"/>
            <a:ext cx="12168000" cy="11407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937136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98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Представление опыта работы</a:t>
            </a:r>
            <a:endParaRPr/>
          </a:p>
        </p:txBody>
      </p:sp>
      <p:pic>
        <p:nvPicPr>
          <p:cNvPr id="1389921733" name="Рисунок 13899217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5997" y="1757758"/>
            <a:ext cx="5233226" cy="3188997"/>
          </a:xfrm>
          <a:prstGeom prst="rect">
            <a:avLst/>
          </a:prstGeom>
        </p:spPr>
      </p:pic>
      <p:sp>
        <p:nvSpPr>
          <p:cNvPr id="1304403347" name=" 1304403346"/>
          <p:cNvSpPr/>
          <p:nvPr/>
        </p:nvSpPr>
        <p:spPr bwMode="auto">
          <a:xfrm>
            <a:off x="838776" y="4946755"/>
            <a:ext cx="4157298" cy="155484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sz="1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частие в работе площадок августовского совещания педагогических работников Ханты-Мансийского автономного округа – Югры «Современные вызовы и трансформация образования: пути и решения».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1538718474" name="Рисунок 15387184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1856" y="1690455"/>
            <a:ext cx="3913060" cy="3181164"/>
          </a:xfrm>
          <a:prstGeom prst="rect">
            <a:avLst/>
          </a:prstGeom>
        </p:spPr>
      </p:pic>
      <p:sp>
        <p:nvSpPr>
          <p:cNvPr id="789339986" name="TextBox 789339985"/>
          <p:cNvSpPr txBox="1"/>
          <p:nvPr/>
        </p:nvSpPr>
        <p:spPr bwMode="auto">
          <a:xfrm>
            <a:off x="5900897" y="5083501"/>
            <a:ext cx="5623602" cy="13109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indent="360043" algn="ctr">
              <a:defRPr/>
            </a:pPr>
            <a:r>
              <a:rPr sz="1600">
                <a:solidFill>
                  <a:schemeClr val="bg1"/>
                </a:solidFill>
                <a:latin typeface="Times New Roman"/>
                <a:cs typeface="Times New Roman"/>
              </a:rPr>
              <a:t>Межмуниципальный семинар-практикум «Школа как социокультурный центр» с докладом «Реализация дополнительных общеразвивающих программ по родным языкам в условиях городской среды», </a:t>
            </a:r>
          </a:p>
          <a:p>
            <a:pPr indent="360043" algn="ctr">
              <a:defRPr/>
            </a:pPr>
            <a:r>
              <a:rPr sz="1600">
                <a:solidFill>
                  <a:schemeClr val="bg1"/>
                </a:solidFill>
                <a:latin typeface="Times New Roman"/>
                <a:cs typeface="Times New Roman"/>
              </a:rPr>
              <a:t>п.г.т. Нижние Нары кары, 2024</a:t>
            </a:r>
            <a:r>
              <a:rPr sz="1600">
                <a:solidFill>
                  <a:schemeClr val="bg1"/>
                </a:solidFill>
              </a:rPr>
              <a:t>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3422117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99" y="274638"/>
            <a:ext cx="10972800" cy="955288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2800">
                <a:latin typeface="Times New Roman"/>
                <a:ea typeface="Times New Roman"/>
                <a:cs typeface="Times New Roman"/>
              </a:rPr>
              <a:t>Участие в организации Этноплощадки</a:t>
            </a:r>
            <a:br>
              <a:rPr lang="ru-RU" sz="2800">
                <a:latin typeface="Times New Roman"/>
                <a:ea typeface="Times New Roman"/>
                <a:cs typeface="Times New Roman"/>
              </a:rPr>
            </a:br>
            <a:r>
              <a:rPr lang="ru-RU" sz="2800">
                <a:latin typeface="Times New Roman"/>
                <a:ea typeface="Times New Roman"/>
                <a:cs typeface="Times New Roman"/>
              </a:rPr>
              <a:t>Деревня Хулимсунт, 2024 год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92235548" name="Текст 2"/>
          <p:cNvSpPr>
            <a:spLocks noGrp="1"/>
          </p:cNvSpPr>
          <p:nvPr>
            <p:ph idx="1"/>
          </p:nvPr>
        </p:nvSpPr>
        <p:spPr bwMode="auto">
          <a:xfrm>
            <a:off x="9185531" y="2949975"/>
            <a:ext cx="2111937" cy="247337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65000" lnSpcReduction="7000"/>
          </a:bodyPr>
          <a:lstStyle/>
          <a:p>
            <a:pPr algn="just">
              <a:defRPr/>
            </a:pPr>
            <a:endParaRPr sz="28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b="0" i="0" u="sng" strike="noStrike" cap="none" spc="28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hlinkClick r:id="rId2" tooltip="https://youtu.be/04n2El4HcfM"/>
              </a:rPr>
              <a:t>https://youtu.be/04n2El4HcfM</a:t>
            </a:r>
            <a:r>
              <a:rPr lang="ru-RU" sz="2800" b="0" i="0" u="none" strike="noStrike" cap="none" spc="28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Норова Алина, стихотворение Ю.Шесталова «Ас хумпыт»; </a:t>
            </a:r>
            <a:endParaRPr/>
          </a:p>
        </p:txBody>
      </p:sp>
      <p:pic>
        <p:nvPicPr>
          <p:cNvPr id="1908231611" name="Рисунок 19082316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3045" y="1708032"/>
            <a:ext cx="4856662" cy="3471785"/>
          </a:xfrm>
          <a:prstGeom prst="rect">
            <a:avLst/>
          </a:prstGeom>
        </p:spPr>
      </p:pic>
      <p:pic>
        <p:nvPicPr>
          <p:cNvPr id="1538902801" name="Picture 2" descr="C:\Орнамент Соболь Полос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29" y="5720542"/>
            <a:ext cx="12168000" cy="1140726"/>
          </a:xfrm>
          <a:prstGeom prst="rect">
            <a:avLst/>
          </a:prstGeom>
          <a:noFill/>
        </p:spPr>
      </p:pic>
      <p:pic>
        <p:nvPicPr>
          <p:cNvPr id="1142032808" name="Рисунок 114203280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17743" y="1708032"/>
            <a:ext cx="5948067" cy="33688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6068618" name="Объект 2"/>
          <p:cNvSpPr>
            <a:spLocks noGrp="1"/>
          </p:cNvSpPr>
          <p:nvPr>
            <p:ph idx="1"/>
          </p:nvPr>
        </p:nvSpPr>
        <p:spPr bwMode="auto">
          <a:xfrm>
            <a:off x="9365692" y="1618143"/>
            <a:ext cx="2305690" cy="183740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62500" lnSpcReduction="19000"/>
          </a:bodyPr>
          <a:lstStyle/>
          <a:p>
            <a:pPr marL="0" indent="0" algn="ctr">
              <a:buClr>
                <a:schemeClr val="accent1"/>
              </a:buClr>
              <a:buFont typeface="Wingdings"/>
              <a:buNone/>
              <a:defRPr/>
            </a:pPr>
            <a:r>
              <a:rPr lang="ru-RU"/>
              <a:t>Знакомство с традиционным праздником </a:t>
            </a:r>
          </a:p>
          <a:p>
            <a:pPr marL="0" indent="0" algn="ctr">
              <a:buClr>
                <a:schemeClr val="accent1"/>
              </a:buClr>
              <a:buFont typeface="Wingdings"/>
              <a:buNone/>
              <a:defRPr/>
            </a:pPr>
            <a:r>
              <a:rPr lang="ru-RU"/>
              <a:t>«Вороний день» </a:t>
            </a:r>
          </a:p>
          <a:p>
            <a:pPr marL="0" indent="0" algn="ctr">
              <a:buClr>
                <a:schemeClr val="accent1"/>
              </a:buClr>
              <a:buFont typeface="Wingdings"/>
              <a:buNone/>
              <a:defRPr/>
            </a:pPr>
            <a:r>
              <a:rPr lang="ru-RU"/>
              <a:t>«Уринэква хотал» </a:t>
            </a:r>
          </a:p>
          <a:p>
            <a:pPr marL="0" indent="0" algn="ctr">
              <a:buClr>
                <a:schemeClr val="accent1"/>
              </a:buClr>
              <a:buFont typeface="Wingdings"/>
              <a:buNone/>
              <a:defRPr/>
            </a:pPr>
            <a:r>
              <a:rPr lang="ru-RU"/>
              <a:t>МБДОУ</a:t>
            </a:r>
          </a:p>
          <a:p>
            <a:pPr marL="0" indent="0" algn="ctr">
              <a:buClr>
                <a:schemeClr val="accent1"/>
              </a:buClr>
              <a:buFont typeface="Wingdings"/>
              <a:buNone/>
              <a:defRPr/>
            </a:pPr>
            <a:r>
              <a:rPr lang="ru-RU"/>
              <a:t>№7 «Мамонтенок»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 bwMode="auto">
          <a:xfrm>
            <a:off x="773848" y="193458"/>
            <a:ext cx="10131425" cy="112122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Группа «Вит сам» «Капелька»</a:t>
            </a:r>
            <a:endParaRPr/>
          </a:p>
        </p:txBody>
      </p:sp>
      <p:sp>
        <p:nvSpPr>
          <p:cNvPr id="1946975672" name="TextBox 1946975671"/>
          <p:cNvSpPr txBox="1"/>
          <p:nvPr/>
        </p:nvSpPr>
        <p:spPr bwMode="auto">
          <a:xfrm>
            <a:off x="773847" y="1602279"/>
            <a:ext cx="5392957" cy="42066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lang="en-US" sz="1800" b="0" i="0" u="none" strike="noStrike" cap="none" spc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Программа «Вит сам» «Капелька» успешно реализовывалась в детских садах № 10 «Голубок», № 8 «Солнышко», № 11 «Радуга», № 9 «Одуванчик» города Ханты-Мансийска. По данной программе в Центре обучающиеся (5-6 лет) через занятия мансийского языка, декоративно-прикладного и изобразительного искусства, с помощью сказок, игр, музыки приобщаются к традиционной культуре обско-угорских народов, знакомятся с бытом, фольклором, ставят театрализованные представления по сказкам обско-угорских народов для различных праздничных мероприятий, делают поделки и изготавливают изделия из природного материала, разучивают мансийские песни и танцы.</a:t>
            </a:r>
            <a:endParaRPr sz="1800" b="0" i="0" u="none" strike="noStrike" cap="none" spc="0">
              <a:solidFill>
                <a:schemeClr val="bg2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r>
              <a:rPr lang="ru-RU">
                <a:solidFill>
                  <a:schemeClr val="bg2"/>
                </a:solidFill>
              </a:rPr>
              <a:t> </a:t>
            </a:r>
            <a:endParaRPr>
              <a:solidFill>
                <a:schemeClr val="bg2"/>
              </a:solidFill>
            </a:endParaRPr>
          </a:p>
        </p:txBody>
      </p:sp>
      <p:pic>
        <p:nvPicPr>
          <p:cNvPr id="137851407" name="Рисунок 13785140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35710" y="3594256"/>
            <a:ext cx="3769562" cy="2063403"/>
          </a:xfrm>
          <a:prstGeom prst="rect">
            <a:avLst/>
          </a:prstGeom>
        </p:spPr>
      </p:pic>
      <p:pic>
        <p:nvPicPr>
          <p:cNvPr id="835832461" name="Рисунок 8358324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44601" y="1618143"/>
            <a:ext cx="2306662" cy="1826719"/>
          </a:xfrm>
          <a:prstGeom prst="rect">
            <a:avLst/>
          </a:prstGeom>
        </p:spPr>
      </p:pic>
      <p:pic>
        <p:nvPicPr>
          <p:cNvPr id="517732722" name="Picture 2" descr="C:\Орнамент Соболь Полос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29" y="5720542"/>
            <a:ext cx="12168000" cy="11407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39986" y="18495"/>
            <a:ext cx="10894132" cy="1239174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Участие с авторской песней на мансийском языке в городском мероприятии «Вечер таежных сказок»</a:t>
            </a:r>
            <a:endParaRPr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74558" y="1664562"/>
            <a:ext cx="2925476" cy="39006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79858" y="1826960"/>
            <a:ext cx="4679925" cy="3426021"/>
          </a:xfrm>
          <a:prstGeom prst="rect">
            <a:avLst/>
          </a:prstGeom>
        </p:spPr>
      </p:pic>
      <p:pic>
        <p:nvPicPr>
          <p:cNvPr id="744862386" name="Picture 2" descr="C:\Орнамент Соболь Полос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29" y="5720542"/>
            <a:ext cx="12168000" cy="11407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1169133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latin typeface="Times New Roman"/>
                <a:ea typeface="Times New Roman"/>
                <a:cs typeface="Times New Roman"/>
              </a:rPr>
              <a:t>Открытие года семьи, 2024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51555400" name="Рисунок 5155539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62694" y="1774080"/>
            <a:ext cx="7715933" cy="3755966"/>
          </a:xfrm>
          <a:prstGeom prst="rect">
            <a:avLst/>
          </a:prstGeom>
        </p:spPr>
      </p:pic>
      <p:pic>
        <p:nvPicPr>
          <p:cNvPr id="259276728" name="Picture 2" descr="C:\Орнамент Соболь Полос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29" y="5720542"/>
            <a:ext cx="12168000" cy="1140726"/>
          </a:xfrm>
          <a:prstGeom prst="rect">
            <a:avLst/>
          </a:prstGeom>
          <a:noFill/>
        </p:spPr>
      </p:pic>
      <p:sp>
        <p:nvSpPr>
          <p:cNvPr id="320686584" name="Текст 2"/>
          <p:cNvSpPr>
            <a:spLocks noGrp="1"/>
          </p:cNvSpPr>
          <p:nvPr>
            <p:ph idx="1"/>
          </p:nvPr>
        </p:nvSpPr>
        <p:spPr bwMode="auto">
          <a:xfrm>
            <a:off x="8832378" y="2025217"/>
            <a:ext cx="2654053" cy="3449344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algn="just">
              <a:defRPr/>
            </a:pPr>
            <a:r>
              <a:rPr lang="ru-RU" sz="2400"/>
              <a:t>Награждение Благодарственными письмами родителей самых активных обучающихся Центра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15453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98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Участие в общественных мероприятиях города  </a:t>
            </a:r>
            <a:endParaRPr/>
          </a:p>
        </p:txBody>
      </p:sp>
      <p:sp>
        <p:nvSpPr>
          <p:cNvPr id="155119613" name="Текст 2"/>
          <p:cNvSpPr>
            <a:spLocks noGrp="1"/>
          </p:cNvSpPr>
          <p:nvPr>
            <p:ph idx="1"/>
          </p:nvPr>
        </p:nvSpPr>
        <p:spPr bwMode="auto">
          <a:xfrm>
            <a:off x="609597" y="4679271"/>
            <a:ext cx="4264818" cy="1530119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algn="ctr">
              <a:defRPr/>
            </a:pPr>
            <a:r>
              <a:rPr lang="ru-RU" sz="2000"/>
              <a:t>Организация мастер – классов в рамках «Новогодняя столица Сибири» </a:t>
            </a:r>
            <a:endParaRPr sz="2000"/>
          </a:p>
        </p:txBody>
      </p:sp>
      <p:pic>
        <p:nvPicPr>
          <p:cNvPr id="1161778833" name="Рисунок 11617788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07048" y="1518366"/>
            <a:ext cx="1930217" cy="2475556"/>
          </a:xfrm>
          <a:prstGeom prst="rect">
            <a:avLst/>
          </a:prstGeom>
        </p:spPr>
      </p:pic>
      <p:pic>
        <p:nvPicPr>
          <p:cNvPr id="201287995" name="Рисунок 2012879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71262" y="2419903"/>
            <a:ext cx="3203745" cy="2438565"/>
          </a:xfrm>
          <a:prstGeom prst="rect">
            <a:avLst/>
          </a:prstGeom>
        </p:spPr>
      </p:pic>
      <p:pic>
        <p:nvPicPr>
          <p:cNvPr id="93618564" name="Picture 2" descr="C:\Орнамент Соболь Полос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28" y="5720541"/>
            <a:ext cx="12168000" cy="1140725"/>
          </a:xfrm>
          <a:prstGeom prst="rect">
            <a:avLst/>
          </a:prstGeom>
          <a:noFill/>
        </p:spPr>
      </p:pic>
      <p:sp>
        <p:nvSpPr>
          <p:cNvPr id="1639047548" name=" 1639047547"/>
          <p:cNvSpPr/>
          <p:nvPr/>
        </p:nvSpPr>
        <p:spPr bwMode="auto">
          <a:xfrm>
            <a:off x="6931465" y="4938911"/>
            <a:ext cx="4592676" cy="70139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частие во Всероссийской массовой лыжной гонке «Лыжня России - 2024».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560032738" name="Рисунок 15600327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4927" y="2599100"/>
            <a:ext cx="3698082" cy="2080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288503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98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Награды </a:t>
            </a:r>
            <a:endParaRPr/>
          </a:p>
        </p:txBody>
      </p:sp>
      <p:sp>
        <p:nvSpPr>
          <p:cNvPr id="916582026" name="Текст 2"/>
          <p:cNvSpPr>
            <a:spLocks noGrp="1"/>
          </p:cNvSpPr>
          <p:nvPr/>
        </p:nvSpPr>
        <p:spPr bwMode="auto">
          <a:xfrm>
            <a:off x="7778154" y="3162668"/>
            <a:ext cx="3804242" cy="740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599" indent="-355599" algn="l" defTabSz="914400">
              <a:lnSpc>
                <a:spcPct val="100000"/>
              </a:lnSpc>
              <a:spcBef>
                <a:spcPts val="598"/>
              </a:spcBef>
              <a:spcAft>
                <a:spcPct val="0"/>
              </a:spcAft>
              <a:buClr>
                <a:schemeClr val="accent1"/>
              </a:buClr>
              <a:buFont typeface="Wingdings"/>
              <a:buChar char="v"/>
              <a:defRPr sz="2800" b="0" i="0" cap="none" spc="27">
                <a:solidFill>
                  <a:srgbClr val="603636"/>
                </a:solidFill>
                <a:latin typeface="+mn-lt"/>
                <a:ea typeface="+mn-ea"/>
                <a:cs typeface="Arial"/>
              </a:defRPr>
            </a:lvl1pPr>
            <a:lvl2pPr marL="903286" indent="-355599" algn="l" defTabSz="914400">
              <a:lnSpc>
                <a:spcPct val="100000"/>
              </a:lnSpc>
              <a:spcBef>
                <a:spcPts val="1198"/>
              </a:spcBef>
              <a:buClr>
                <a:schemeClr val="accent1"/>
              </a:buClr>
              <a:buFont typeface="Courier New"/>
              <a:buChar char="o"/>
              <a:defRPr sz="2400">
                <a:solidFill>
                  <a:srgbClr val="835A2D"/>
                </a:solidFill>
                <a:latin typeface="+mn-lt"/>
                <a:ea typeface="+mn-ea"/>
                <a:cs typeface="Arial"/>
              </a:defRPr>
            </a:lvl2pPr>
            <a:lvl3pPr marL="1258886" indent="-355599" algn="l" defTabSz="914400">
              <a:lnSpc>
                <a:spcPct val="100000"/>
              </a:lnSpc>
              <a:spcBef>
                <a:spcPts val="1198"/>
              </a:spcBef>
              <a:buClr>
                <a:schemeClr val="accent1"/>
              </a:buClr>
              <a:buFont typeface="Wingdings"/>
              <a:buChar char="v"/>
              <a:defRPr sz="2000">
                <a:solidFill>
                  <a:srgbClr val="603636"/>
                </a:solidFill>
                <a:latin typeface="+mn-lt"/>
                <a:ea typeface="+mn-ea"/>
                <a:cs typeface="Arial"/>
              </a:defRPr>
            </a:lvl3pPr>
            <a:lvl4pPr marL="1614486" indent="-355599" algn="l" defTabSz="914400">
              <a:lnSpc>
                <a:spcPct val="100000"/>
              </a:lnSpc>
              <a:spcBef>
                <a:spcPts val="1198"/>
              </a:spcBef>
              <a:buClr>
                <a:schemeClr val="accent1"/>
              </a:buClr>
              <a:buFont typeface="Courier New"/>
              <a:buChar char="o"/>
              <a:defRPr sz="1800">
                <a:solidFill>
                  <a:srgbClr val="835A2D"/>
                </a:solidFill>
                <a:latin typeface="+mn-lt"/>
                <a:ea typeface="+mn-ea"/>
                <a:cs typeface="Arial"/>
              </a:defRPr>
            </a:lvl4pPr>
            <a:lvl5pPr marL="2149473" indent="-355599" algn="l" defTabSz="914400">
              <a:lnSpc>
                <a:spcPct val="100000"/>
              </a:lnSpc>
              <a:spcBef>
                <a:spcPts val="1198"/>
              </a:spcBef>
              <a:buClr>
                <a:schemeClr val="accent1"/>
              </a:buClr>
              <a:buFont typeface="Wingdings"/>
              <a:buChar char="Ø"/>
              <a:defRPr sz="1800">
                <a:solidFill>
                  <a:srgbClr val="603636"/>
                </a:solidFill>
                <a:latin typeface="+mn-lt"/>
                <a:ea typeface="+mn-ea"/>
                <a:cs typeface="Arial"/>
              </a:defRPr>
            </a:lvl5pPr>
            <a:lvl6pPr marL="0" indent="0" algn="ctr" defTabSz="914400">
              <a:lnSpc>
                <a:spcPct val="100000"/>
              </a:lnSpc>
              <a:spcBef>
                <a:spcPts val="1198"/>
              </a:spcBef>
              <a:buFont typeface="Arial"/>
              <a:buNone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>
              <a:lnSpc>
                <a:spcPct val="100000"/>
              </a:lnSpc>
              <a:spcBef>
                <a:spcPts val="1198"/>
              </a:spcBef>
              <a:buFont typeface="Arial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>
              <a:lnSpc>
                <a:spcPct val="100000"/>
              </a:lnSpc>
              <a:spcBef>
                <a:spcPts val="1198"/>
              </a:spcBef>
              <a:buFont typeface="Arial"/>
              <a:buNone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>
              <a:lnSpc>
                <a:spcPct val="100000"/>
              </a:lnSpc>
              <a:spcBef>
                <a:spcPts val="1198"/>
              </a:spcBef>
              <a:buFont typeface="Arial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568762347" name="Рисунок 5687623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6019" y="220799"/>
            <a:ext cx="1877429" cy="2595270"/>
          </a:xfrm>
          <a:prstGeom prst="rect">
            <a:avLst/>
          </a:prstGeom>
        </p:spPr>
      </p:pic>
      <p:sp>
        <p:nvSpPr>
          <p:cNvPr id="548703046" name="Текст 2"/>
          <p:cNvSpPr>
            <a:spLocks noGrp="1"/>
          </p:cNvSpPr>
          <p:nvPr/>
        </p:nvSpPr>
        <p:spPr bwMode="auto">
          <a:xfrm>
            <a:off x="6409514" y="1572455"/>
            <a:ext cx="4956698" cy="4429218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65000" lnSpcReduction="7000"/>
          </a:bodyPr>
          <a:lstStyle>
            <a:lvl1pPr marL="355599" indent="-355599" algn="l" defTabSz="914400">
              <a:lnSpc>
                <a:spcPct val="100000"/>
              </a:lnSpc>
              <a:spcBef>
                <a:spcPts val="598"/>
              </a:spcBef>
              <a:spcAft>
                <a:spcPct val="0"/>
              </a:spcAft>
              <a:buClr>
                <a:schemeClr val="accent1"/>
              </a:buClr>
              <a:buFont typeface="Wingdings"/>
              <a:buChar char="v"/>
              <a:defRPr sz="2800" b="0" i="0" cap="none" spc="27">
                <a:solidFill>
                  <a:srgbClr val="603636"/>
                </a:solidFill>
                <a:latin typeface="+mn-lt"/>
                <a:ea typeface="+mn-ea"/>
                <a:cs typeface="Arial"/>
              </a:defRPr>
            </a:lvl1pPr>
            <a:lvl2pPr marL="903286" indent="-355599" algn="l" defTabSz="914400">
              <a:lnSpc>
                <a:spcPct val="100000"/>
              </a:lnSpc>
              <a:spcBef>
                <a:spcPts val="1198"/>
              </a:spcBef>
              <a:buClr>
                <a:schemeClr val="accent1"/>
              </a:buClr>
              <a:buFont typeface="Courier New"/>
              <a:buChar char="o"/>
              <a:defRPr sz="2400">
                <a:solidFill>
                  <a:srgbClr val="835A2D"/>
                </a:solidFill>
                <a:latin typeface="+mn-lt"/>
                <a:ea typeface="+mn-ea"/>
                <a:cs typeface="Arial"/>
              </a:defRPr>
            </a:lvl2pPr>
            <a:lvl3pPr marL="1258886" indent="-355599" algn="l" defTabSz="914400">
              <a:lnSpc>
                <a:spcPct val="100000"/>
              </a:lnSpc>
              <a:spcBef>
                <a:spcPts val="1198"/>
              </a:spcBef>
              <a:buClr>
                <a:schemeClr val="accent1"/>
              </a:buClr>
              <a:buFont typeface="Wingdings"/>
              <a:buChar char="v"/>
              <a:defRPr sz="2000">
                <a:solidFill>
                  <a:srgbClr val="603636"/>
                </a:solidFill>
                <a:latin typeface="+mn-lt"/>
                <a:ea typeface="+mn-ea"/>
                <a:cs typeface="Arial"/>
              </a:defRPr>
            </a:lvl3pPr>
            <a:lvl4pPr marL="1614486" indent="-355599" algn="l" defTabSz="914400">
              <a:lnSpc>
                <a:spcPct val="100000"/>
              </a:lnSpc>
              <a:spcBef>
                <a:spcPts val="1198"/>
              </a:spcBef>
              <a:buClr>
                <a:schemeClr val="accent1"/>
              </a:buClr>
              <a:buFont typeface="Courier New"/>
              <a:buChar char="o"/>
              <a:defRPr sz="1800">
                <a:solidFill>
                  <a:srgbClr val="835A2D"/>
                </a:solidFill>
                <a:latin typeface="+mn-lt"/>
                <a:ea typeface="+mn-ea"/>
                <a:cs typeface="Arial"/>
              </a:defRPr>
            </a:lvl4pPr>
            <a:lvl5pPr marL="2149473" indent="-355599" algn="l" defTabSz="914400">
              <a:lnSpc>
                <a:spcPct val="100000"/>
              </a:lnSpc>
              <a:spcBef>
                <a:spcPts val="1198"/>
              </a:spcBef>
              <a:buClr>
                <a:schemeClr val="accent1"/>
              </a:buClr>
              <a:buFont typeface="Wingdings"/>
              <a:buChar char="Ø"/>
              <a:defRPr sz="1800">
                <a:solidFill>
                  <a:srgbClr val="603636"/>
                </a:solidFill>
                <a:latin typeface="+mn-lt"/>
                <a:ea typeface="+mn-ea"/>
                <a:cs typeface="Arial"/>
              </a:defRPr>
            </a:lvl5pPr>
            <a:lvl6pPr marL="0" indent="0" algn="ctr" defTabSz="914400">
              <a:lnSpc>
                <a:spcPct val="100000"/>
              </a:lnSpc>
              <a:spcBef>
                <a:spcPts val="1198"/>
              </a:spcBef>
              <a:buFont typeface="Arial"/>
              <a:buNone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>
              <a:lnSpc>
                <a:spcPct val="100000"/>
              </a:lnSpc>
              <a:spcBef>
                <a:spcPts val="1198"/>
              </a:spcBef>
              <a:buFont typeface="Arial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>
              <a:lnSpc>
                <a:spcPct val="100000"/>
              </a:lnSpc>
              <a:spcBef>
                <a:spcPts val="1198"/>
              </a:spcBef>
              <a:buFont typeface="Arial"/>
              <a:buNone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>
              <a:lnSpc>
                <a:spcPct val="100000"/>
              </a:lnSpc>
              <a:spcBef>
                <a:spcPts val="1198"/>
              </a:spcBef>
              <a:buFont typeface="Arial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2200">
                <a:solidFill>
                  <a:schemeClr val="bg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Диплом </a:t>
            </a:r>
            <a:r>
              <a:rPr sz="2200">
                <a:solidFill>
                  <a:schemeClr val="bg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>
                <a:solidFill>
                  <a:schemeClr val="bg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III</a:t>
            </a:r>
            <a:r>
              <a:rPr sz="2200">
                <a:solidFill>
                  <a:schemeClr val="bg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степени в окружном конкурсе на звание лучшего педагога в сфере сохранения родного языка коренных малочисленных народов Севера «Оберегаемое слово предков», номинации «Педагогический талант</a:t>
            </a:r>
            <a:r>
              <a:rPr lang="ru-RU" sz="2200" b="0" i="0" u="none" strike="noStrike" cap="none" spc="27">
                <a:solidFill>
                  <a:schemeClr val="bg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, 2023;</a:t>
            </a:r>
            <a:endParaRPr sz="2200" b="0" i="0" u="none" strike="noStrike" cap="none" spc="27">
              <a:solidFill>
                <a:schemeClr val="bg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r>
              <a:rPr sz="2200">
                <a:solidFill>
                  <a:schemeClr val="bg2">
                    <a:lumMod val="75000"/>
                  </a:schemeClr>
                </a:solidFill>
              </a:rPr>
              <a:t>  Диплом призера </a:t>
            </a:r>
            <a:r>
              <a:rPr lang="en-US" sz="2200">
                <a:solidFill>
                  <a:schemeClr val="bg2">
                    <a:lumMod val="75000"/>
                  </a:schemeClr>
                </a:solidFill>
              </a:rPr>
              <a:t>III</a:t>
            </a:r>
            <a:r>
              <a:rPr sz="2200">
                <a:solidFill>
                  <a:schemeClr val="bg2">
                    <a:lumMod val="75000"/>
                  </a:schemeClr>
                </a:solidFill>
              </a:rPr>
              <a:t> степени конкурса профессионального мастерства в сфере образования, </a:t>
            </a:r>
            <a:r>
              <a:rPr sz="2200" spc="49">
                <a:solidFill>
                  <a:schemeClr val="bg2">
                    <a:lumMod val="75000"/>
                  </a:schemeClr>
                </a:solidFill>
                <a:ea typeface="Calibri"/>
              </a:rPr>
              <a:t>в номинации «Учитель родного языка и литературы – 2022 год», Сургут, 2022 год;</a:t>
            </a:r>
            <a:endParaRPr sz="2200">
              <a:solidFill>
                <a:schemeClr val="bg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ru-RU" sz="2200">
                <a:solidFill>
                  <a:schemeClr val="bg2">
                    <a:lumMod val="75000"/>
                  </a:schemeClr>
                </a:solidFill>
              </a:rPr>
              <a:t>Благодарность от Главы города за значительный вклад в реализацию межрегионального культурно-просвятительского проекта «Ханты-Мансийск – Новогодняя столица Сибири», 2023;</a:t>
            </a:r>
            <a:endParaRPr sz="2200">
              <a:solidFill>
                <a:schemeClr val="bg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ru-RU" sz="2200">
                <a:solidFill>
                  <a:schemeClr val="bg2">
                    <a:lumMod val="75000"/>
                  </a:schemeClr>
                </a:solidFill>
              </a:rPr>
              <a:t>Почетная грамота Департамента образования Администрации города Ханты-Мансийска, 2024;</a:t>
            </a:r>
            <a:endParaRPr sz="2200" spc="49">
              <a:solidFill>
                <a:schemeClr val="bg2">
                  <a:lumMod val="75000"/>
                </a:schemeClr>
              </a:solidFill>
              <a:ea typeface="Calibri"/>
            </a:endParaRPr>
          </a:p>
          <a:p>
            <a:pPr algn="just">
              <a:defRPr/>
            </a:pPr>
            <a:r>
              <a:rPr sz="2200" spc="49">
                <a:solidFill>
                  <a:schemeClr val="bg2">
                    <a:lumMod val="75000"/>
                  </a:schemeClr>
                </a:solidFill>
                <a:ea typeface="Calibri"/>
              </a:rPr>
              <a:t>Почетная Грамота Министерства Просвящения Российской Федерации за многолетний труд и значительные заслуги в сфере образования, 2024</a:t>
            </a:r>
            <a:r>
              <a:rPr lang="ru-RU" sz="2200" b="0" i="0" u="none" strike="noStrike" cap="none" spc="27">
                <a:solidFill>
                  <a:schemeClr val="bg2">
                    <a:lumMod val="75000"/>
                  </a:schemeClr>
                </a:solidFill>
                <a:latin typeface="Times New Roman"/>
                <a:ea typeface="Arial"/>
                <a:cs typeface="Arial"/>
              </a:rPr>
              <a:t>.</a:t>
            </a:r>
            <a:endParaRPr sz="220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endParaRPr sz="2200" b="0" i="0" u="none" strike="noStrike" cap="none" spc="27">
              <a:solidFill>
                <a:schemeClr val="bg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979166372" name="Рисунок 19791663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34321" y="1417636"/>
            <a:ext cx="2095182" cy="2989756"/>
          </a:xfrm>
          <a:prstGeom prst="rect">
            <a:avLst/>
          </a:prstGeom>
        </p:spPr>
      </p:pic>
      <p:pic>
        <p:nvPicPr>
          <p:cNvPr id="1370757285" name="Рисунок 13707572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26697" y="2545684"/>
            <a:ext cx="2175230" cy="3019119"/>
          </a:xfrm>
          <a:prstGeom prst="rect">
            <a:avLst/>
          </a:prstGeom>
        </p:spPr>
      </p:pic>
      <p:pic>
        <p:nvPicPr>
          <p:cNvPr id="552840259" name="Picture 2" descr="C:\Орнамент Соболь Полоск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28" y="5720540"/>
            <a:ext cx="12168000" cy="11407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44023267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99" y="274638"/>
            <a:ext cx="10972800" cy="687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Студия раннего развития «Вит сам» «Капелька»</a:t>
            </a:r>
            <a:endParaRPr/>
          </a:p>
        </p:txBody>
      </p:sp>
      <p:sp>
        <p:nvSpPr>
          <p:cNvPr id="709191297" name="Текст 2"/>
          <p:cNvSpPr>
            <a:spLocks noGrp="1"/>
          </p:cNvSpPr>
          <p:nvPr>
            <p:ph idx="1"/>
          </p:nvPr>
        </p:nvSpPr>
        <p:spPr bwMode="auto">
          <a:xfrm>
            <a:off x="369162" y="1600200"/>
            <a:ext cx="6585958" cy="4120341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67500" lnSpcReduction="18000"/>
          </a:bodyPr>
          <a:lstStyle/>
          <a:p>
            <a:pPr algn="just">
              <a:defRPr/>
            </a:pPr>
            <a:r>
              <a:rPr lang="en-US" sz="2800" b="0" i="0" u="none" strike="noStrike" cap="none" spc="28">
                <a:solidFill>
                  <a:srgbClr val="603636"/>
                </a:solidFill>
                <a:latin typeface="Times New Roman"/>
                <a:ea typeface="Times New Roman"/>
                <a:cs typeface="Times New Roman"/>
              </a:rPr>
              <a:t>Новизна программы состоит в том, что занятия по программе интегрированы: </a:t>
            </a:r>
            <a:r>
              <a:rPr lang="ru-RU" sz="2800" b="0" i="0" u="none" strike="noStrike" cap="none" spc="28">
                <a:solidFill>
                  <a:srgbClr val="603636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en-US" sz="2800" b="0" i="0" u="none" strike="noStrike" cap="none" spc="28">
                <a:solidFill>
                  <a:srgbClr val="603636"/>
                </a:solidFill>
                <a:latin typeface="Times New Roman"/>
                <a:ea typeface="Times New Roman"/>
                <a:cs typeface="Times New Roman"/>
              </a:rPr>
              <a:t>раеведение, изобразительное и декоративно прикладное искусство перекликаются с и мансийским фольклором</a:t>
            </a:r>
            <a:r>
              <a:rPr lang="ru-RU" sz="2800" b="0" i="0" u="none" strike="noStrike" cap="none" spc="28">
                <a:solidFill>
                  <a:srgbClr val="603636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800" b="0" i="0" u="none" strike="noStrike" cap="none" spc="28">
                <a:solidFill>
                  <a:srgbClr val="603636"/>
                </a:solidFill>
                <a:latin typeface="Times New Roman"/>
                <a:ea typeface="Times New Roman"/>
                <a:cs typeface="Times New Roman"/>
              </a:rPr>
              <a:t>Изучение каждой темы завершается практической работой: поделка, рисунок, игра, инсценировка, т.е. теоретические задания и технологические приемы подкрепляются практическим применением к жизни. Структура интегрированных занятий ИЗО, ДПИ и фольклора разнообразна в зависимости от темы занятия. На занятиях дети получают представление о художественном разнообразии, богатстве, красоте народных промыслов. С помощью местной культуры, экологического мировоззрения ребята начинают понимать возможность гармоничного существования человека и природы. Мифы, сказки, легенды, примеры рационального природопользования подчеркивают непреходящую ценность всего сущего на земле.</a:t>
            </a:r>
            <a:endParaRPr/>
          </a:p>
        </p:txBody>
      </p:sp>
      <p:pic>
        <p:nvPicPr>
          <p:cNvPr id="1776537423" name="Рисунок 17765374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17961" y="1646438"/>
            <a:ext cx="2867648" cy="1884454"/>
          </a:xfrm>
          <a:prstGeom prst="rect">
            <a:avLst/>
          </a:prstGeom>
        </p:spPr>
      </p:pic>
      <p:pic>
        <p:nvPicPr>
          <p:cNvPr id="1793117688" name="Picture 2" descr="C:\Орнамент Соболь Полос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29" y="5720542"/>
            <a:ext cx="12168000" cy="1140726"/>
          </a:xfrm>
          <a:prstGeom prst="rect">
            <a:avLst/>
          </a:prstGeom>
          <a:noFill/>
        </p:spPr>
      </p:pic>
      <p:pic>
        <p:nvPicPr>
          <p:cNvPr id="1774550212" name="Рисунок 17745502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60291" y="3610936"/>
            <a:ext cx="2824000" cy="2063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32038" y="452391"/>
            <a:ext cx="10131425" cy="816429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lang="ru-RU" sz="2800" i="0" u="none" strike="noStrike" cap="none">
                <a:ln>
                  <a:noFill/>
                </a:ln>
                <a:latin typeface="Times New Roman"/>
                <a:cs typeface="Times New Roman"/>
              </a:rPr>
              <a:t>Общеразвивающая программа «Росинка» «Этвит сам»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50948530" name="Текст 2"/>
          <p:cNvSpPr>
            <a:spLocks noGrp="1"/>
          </p:cNvSpPr>
          <p:nvPr>
            <p:ph idx="1"/>
          </p:nvPr>
        </p:nvSpPr>
        <p:spPr bwMode="auto">
          <a:xfrm>
            <a:off x="609598" y="1600200"/>
            <a:ext cx="6003362" cy="4525961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62500" lnSpcReduction="19000"/>
          </a:bodyPr>
          <a:lstStyle/>
          <a:p>
            <a:pPr marL="0" indent="432000" algn="just">
              <a:lnSpc>
                <a:spcPct val="160000"/>
              </a:lnSpc>
              <a:spcBef>
                <a:spcPct val="0"/>
              </a:spcBef>
              <a:buNone/>
              <a:defRPr/>
            </a:pPr>
            <a:r>
              <a:rPr lang="ru-RU" sz="2800" b="0" i="0" u="none" strike="noStrike" cap="none" spc="27">
                <a:solidFill>
                  <a:srgbClr val="60363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0" i="0" u="none" strike="noStrike" cap="none" spc="27">
                <a:solidFill>
                  <a:srgbClr val="603636"/>
                </a:solidFill>
                <a:latin typeface="Times New Roman"/>
                <a:ea typeface="Calibri"/>
                <a:cs typeface="Times New Roman"/>
              </a:rPr>
              <a:t>Среди коллег получила признание и</a:t>
            </a:r>
            <a:r>
              <a:rPr lang="ru-RU" sz="2800" b="0" i="0" u="none" strike="noStrike" cap="none" spc="27">
                <a:solidFill>
                  <a:srgbClr val="603636"/>
                </a:solidFill>
                <a:latin typeface="Times New Roman"/>
                <a:ea typeface="Times New Roman"/>
                <a:cs typeface="Times New Roman"/>
              </a:rPr>
              <a:t>нтегрированная программа «Этвит сам» («Росинка»). Структура  интегрированных занятий  ИЗО, ДПИ и фольклора   разнообразна в зависимости от темы занятия. На занятиях дети получают представление о художественном разнообразии,  богатстве,  красоте народных  промыслов.  С помощью местной  культуры, экологического мировоззрения ребята начинают понимать возможность гармоничного существования человека и природы. Мифы, сказки, легенды, примеры рационального природопользования подчеркивают непреходящую ценность всего сущего на земле. </a:t>
            </a:r>
            <a:endParaRPr sz="2800"/>
          </a:p>
          <a:p>
            <a:pPr>
              <a:defRPr/>
            </a:pPr>
            <a:endParaRPr/>
          </a:p>
        </p:txBody>
      </p:sp>
      <p:pic>
        <p:nvPicPr>
          <p:cNvPr id="74535468" name="Picture 2" descr="C:\Орнамент Соболь Полос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29" y="5720542"/>
            <a:ext cx="12168000" cy="1140726"/>
          </a:xfrm>
          <a:prstGeom prst="rect">
            <a:avLst/>
          </a:prstGeom>
          <a:noFill/>
        </p:spPr>
      </p:pic>
      <p:pic>
        <p:nvPicPr>
          <p:cNvPr id="54132748" name="Рисунок 541327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55086" y="1895322"/>
            <a:ext cx="4698794" cy="295040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07448" name="Заголовок 1"/>
          <p:cNvSpPr>
            <a:spLocks noGrp="1"/>
          </p:cNvSpPr>
          <p:nvPr>
            <p:ph type="title"/>
          </p:nvPr>
        </p:nvSpPr>
        <p:spPr bwMode="auto">
          <a:xfrm>
            <a:off x="679329" y="755510"/>
            <a:ext cx="10972800" cy="114300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r>
              <a:rPr lang="ru-RU" sz="3200" b="1" i="0" u="none" strike="noStrike" cap="none" spc="0">
                <a:solidFill>
                  <a:schemeClr val="bg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«Взаимодействие с общественными организациями по изучению родного языка»</a:t>
            </a:r>
            <a:endParaRPr sz="320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3200" b="0" i="0" u="none" strike="noStrike" cap="none" spc="27">
                <a:solidFill>
                  <a:schemeClr val="bg2">
                    <a:lumMod val="75000"/>
                  </a:schemeClr>
                </a:solidFill>
                <a:latin typeface="Times New Roman"/>
                <a:ea typeface="Arial"/>
                <a:cs typeface="Arial"/>
              </a:rPr>
              <a:t> </a:t>
            </a:r>
            <a:endParaRPr sz="320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Clr>
                <a:schemeClr val="accent1"/>
              </a:buClr>
              <a:buFont typeface="Wingdings"/>
              <a:buNone/>
              <a:defRPr/>
            </a:pPr>
            <a:endParaRPr sz="320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endParaRPr/>
          </a:p>
        </p:txBody>
      </p:sp>
      <p:sp>
        <p:nvSpPr>
          <p:cNvPr id="566705294" name="Текст 2"/>
          <p:cNvSpPr>
            <a:spLocks noGrp="1"/>
          </p:cNvSpPr>
          <p:nvPr/>
        </p:nvSpPr>
        <p:spPr bwMode="auto">
          <a:xfrm>
            <a:off x="679329" y="2367377"/>
            <a:ext cx="7065323" cy="3037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599" indent="-355599" algn="l" defTabSz="914400">
              <a:lnSpc>
                <a:spcPct val="100000"/>
              </a:lnSpc>
              <a:spcBef>
                <a:spcPts val="598"/>
              </a:spcBef>
              <a:spcAft>
                <a:spcPct val="0"/>
              </a:spcAft>
              <a:buClr>
                <a:schemeClr val="accent1"/>
              </a:buClr>
              <a:buFont typeface="Wingdings"/>
              <a:buChar char="v"/>
              <a:defRPr sz="2800" b="0" i="0" cap="none" spc="27">
                <a:solidFill>
                  <a:srgbClr val="603636"/>
                </a:solidFill>
                <a:latin typeface="+mn-lt"/>
                <a:ea typeface="+mn-ea"/>
                <a:cs typeface="Arial"/>
              </a:defRPr>
            </a:lvl1pPr>
            <a:lvl2pPr marL="903286" indent="-355599" algn="l" defTabSz="914400">
              <a:lnSpc>
                <a:spcPct val="100000"/>
              </a:lnSpc>
              <a:spcBef>
                <a:spcPts val="1198"/>
              </a:spcBef>
              <a:buClr>
                <a:schemeClr val="accent1"/>
              </a:buClr>
              <a:buFont typeface="Courier New"/>
              <a:buChar char="o"/>
              <a:defRPr sz="2400">
                <a:solidFill>
                  <a:srgbClr val="835A2D"/>
                </a:solidFill>
                <a:latin typeface="+mn-lt"/>
                <a:ea typeface="+mn-ea"/>
                <a:cs typeface="Arial"/>
              </a:defRPr>
            </a:lvl2pPr>
            <a:lvl3pPr marL="1258886" indent="-355599" algn="l" defTabSz="914400">
              <a:lnSpc>
                <a:spcPct val="100000"/>
              </a:lnSpc>
              <a:spcBef>
                <a:spcPts val="1198"/>
              </a:spcBef>
              <a:buClr>
                <a:schemeClr val="accent1"/>
              </a:buClr>
              <a:buFont typeface="Wingdings"/>
              <a:buChar char="v"/>
              <a:defRPr sz="2000">
                <a:solidFill>
                  <a:srgbClr val="603636"/>
                </a:solidFill>
                <a:latin typeface="+mn-lt"/>
                <a:ea typeface="+mn-ea"/>
                <a:cs typeface="Arial"/>
              </a:defRPr>
            </a:lvl3pPr>
            <a:lvl4pPr marL="1614486" indent="-355599" algn="l" defTabSz="914400">
              <a:lnSpc>
                <a:spcPct val="100000"/>
              </a:lnSpc>
              <a:spcBef>
                <a:spcPts val="1198"/>
              </a:spcBef>
              <a:buClr>
                <a:schemeClr val="accent1"/>
              </a:buClr>
              <a:buFont typeface="Courier New"/>
              <a:buChar char="o"/>
              <a:defRPr sz="1800">
                <a:solidFill>
                  <a:srgbClr val="835A2D"/>
                </a:solidFill>
                <a:latin typeface="+mn-lt"/>
                <a:ea typeface="+mn-ea"/>
                <a:cs typeface="Arial"/>
              </a:defRPr>
            </a:lvl4pPr>
            <a:lvl5pPr marL="2149473" indent="-355599" algn="l" defTabSz="914400">
              <a:lnSpc>
                <a:spcPct val="100000"/>
              </a:lnSpc>
              <a:spcBef>
                <a:spcPts val="1198"/>
              </a:spcBef>
              <a:buClr>
                <a:schemeClr val="accent1"/>
              </a:buClr>
              <a:buFont typeface="Wingdings"/>
              <a:buChar char="Ø"/>
              <a:defRPr sz="1800">
                <a:solidFill>
                  <a:srgbClr val="603636"/>
                </a:solidFill>
                <a:latin typeface="+mn-lt"/>
                <a:ea typeface="+mn-ea"/>
                <a:cs typeface="Arial"/>
              </a:defRPr>
            </a:lvl5pPr>
            <a:lvl6pPr marL="0" indent="0" algn="ctr" defTabSz="914400">
              <a:lnSpc>
                <a:spcPct val="100000"/>
              </a:lnSpc>
              <a:spcBef>
                <a:spcPts val="1198"/>
              </a:spcBef>
              <a:buFont typeface="Arial"/>
              <a:buNone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>
              <a:lnSpc>
                <a:spcPct val="100000"/>
              </a:lnSpc>
              <a:spcBef>
                <a:spcPts val="1198"/>
              </a:spcBef>
              <a:buFont typeface="Arial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>
              <a:lnSpc>
                <a:spcPct val="100000"/>
              </a:lnSpc>
              <a:spcBef>
                <a:spcPts val="1198"/>
              </a:spcBef>
              <a:buFont typeface="Arial"/>
              <a:buNone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>
              <a:lnSpc>
                <a:spcPct val="100000"/>
              </a:lnSpc>
              <a:spcBef>
                <a:spcPts val="1198"/>
              </a:spcBef>
              <a:buFont typeface="Arial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1864534684" name="Рисунок 186453468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455879" y="957780"/>
            <a:ext cx="2196249" cy="2928331"/>
          </a:xfrm>
          <a:prstGeom prst="rect">
            <a:avLst/>
          </a:prstGeom>
        </p:spPr>
      </p:pic>
      <p:sp>
        <p:nvSpPr>
          <p:cNvPr id="208972709" name="Текст 2"/>
          <p:cNvSpPr>
            <a:spLocks noGrp="1"/>
          </p:cNvSpPr>
          <p:nvPr/>
        </p:nvSpPr>
        <p:spPr bwMode="auto">
          <a:xfrm>
            <a:off x="657523" y="1627571"/>
            <a:ext cx="5280364" cy="4531311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>
            <a:lvl1pPr marL="355599" indent="-355599" algn="l" defTabSz="914400">
              <a:lnSpc>
                <a:spcPct val="100000"/>
              </a:lnSpc>
              <a:spcBef>
                <a:spcPts val="598"/>
              </a:spcBef>
              <a:spcAft>
                <a:spcPct val="0"/>
              </a:spcAft>
              <a:buClr>
                <a:schemeClr val="accent1"/>
              </a:buClr>
              <a:buFont typeface="Wingdings"/>
              <a:buChar char="v"/>
              <a:defRPr sz="2800" b="0" i="0" cap="none" spc="27">
                <a:solidFill>
                  <a:srgbClr val="603636"/>
                </a:solidFill>
                <a:latin typeface="+mn-lt"/>
                <a:ea typeface="+mn-ea"/>
                <a:cs typeface="Arial"/>
              </a:defRPr>
            </a:lvl1pPr>
            <a:lvl2pPr marL="903286" indent="-355599" algn="l" defTabSz="914400">
              <a:lnSpc>
                <a:spcPct val="100000"/>
              </a:lnSpc>
              <a:spcBef>
                <a:spcPts val="1198"/>
              </a:spcBef>
              <a:buClr>
                <a:schemeClr val="accent1"/>
              </a:buClr>
              <a:buFont typeface="Courier New"/>
              <a:buChar char="o"/>
              <a:defRPr sz="2400">
                <a:solidFill>
                  <a:srgbClr val="835A2D"/>
                </a:solidFill>
                <a:latin typeface="+mn-lt"/>
                <a:ea typeface="+mn-ea"/>
                <a:cs typeface="Arial"/>
              </a:defRPr>
            </a:lvl2pPr>
            <a:lvl3pPr marL="1258886" indent="-355599" algn="l" defTabSz="914400">
              <a:lnSpc>
                <a:spcPct val="100000"/>
              </a:lnSpc>
              <a:spcBef>
                <a:spcPts val="1198"/>
              </a:spcBef>
              <a:buClr>
                <a:schemeClr val="accent1"/>
              </a:buClr>
              <a:buFont typeface="Wingdings"/>
              <a:buChar char="v"/>
              <a:defRPr sz="2000">
                <a:solidFill>
                  <a:srgbClr val="603636"/>
                </a:solidFill>
                <a:latin typeface="+mn-lt"/>
                <a:ea typeface="+mn-ea"/>
                <a:cs typeface="Arial"/>
              </a:defRPr>
            </a:lvl3pPr>
            <a:lvl4pPr marL="1614486" indent="-355599" algn="l" defTabSz="914400">
              <a:lnSpc>
                <a:spcPct val="100000"/>
              </a:lnSpc>
              <a:spcBef>
                <a:spcPts val="1198"/>
              </a:spcBef>
              <a:buClr>
                <a:schemeClr val="accent1"/>
              </a:buClr>
              <a:buFont typeface="Courier New"/>
              <a:buChar char="o"/>
              <a:defRPr sz="1800">
                <a:solidFill>
                  <a:srgbClr val="835A2D"/>
                </a:solidFill>
                <a:latin typeface="+mn-lt"/>
                <a:ea typeface="+mn-ea"/>
                <a:cs typeface="Arial"/>
              </a:defRPr>
            </a:lvl4pPr>
            <a:lvl5pPr marL="2149473" indent="-355599" algn="l" defTabSz="914400">
              <a:lnSpc>
                <a:spcPct val="100000"/>
              </a:lnSpc>
              <a:spcBef>
                <a:spcPts val="1198"/>
              </a:spcBef>
              <a:buClr>
                <a:schemeClr val="accent1"/>
              </a:buClr>
              <a:buFont typeface="Wingdings"/>
              <a:buChar char="Ø"/>
              <a:defRPr sz="1800">
                <a:solidFill>
                  <a:srgbClr val="603636"/>
                </a:solidFill>
                <a:latin typeface="+mn-lt"/>
                <a:ea typeface="+mn-ea"/>
                <a:cs typeface="Arial"/>
              </a:defRPr>
            </a:lvl5pPr>
            <a:lvl6pPr marL="0" indent="0" algn="ctr" defTabSz="914400">
              <a:lnSpc>
                <a:spcPct val="100000"/>
              </a:lnSpc>
              <a:spcBef>
                <a:spcPts val="1198"/>
              </a:spcBef>
              <a:buFont typeface="Arial"/>
              <a:buNone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>
              <a:lnSpc>
                <a:spcPct val="100000"/>
              </a:lnSpc>
              <a:spcBef>
                <a:spcPts val="1198"/>
              </a:spcBef>
              <a:buFont typeface="Arial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>
              <a:lnSpc>
                <a:spcPct val="100000"/>
              </a:lnSpc>
              <a:spcBef>
                <a:spcPts val="1198"/>
              </a:spcBef>
              <a:buFont typeface="Arial"/>
              <a:buNone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>
              <a:lnSpc>
                <a:spcPct val="100000"/>
              </a:lnSpc>
              <a:spcBef>
                <a:spcPts val="1198"/>
              </a:spcBef>
              <a:buFont typeface="Arial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2200" b="0" i="0" u="none" strike="noStrike" cap="none" spc="27">
                <a:solidFill>
                  <a:srgbClr val="603636"/>
                </a:solidFill>
                <a:latin typeface="Times New Roman"/>
                <a:ea typeface="Times New Roman"/>
                <a:cs typeface="Times New Roman"/>
              </a:rPr>
              <a:t>В рамках Договора о сотрудничестве, образовательная программа по мансийскому языку «Этвит сам» успешно реализуется в «Средней общеобразовательной школе №1». За 7 лет сотрудничества Центра с «СОШ № 1» по программе прошли обучение 8 групп. Дети разных национальностей с большим интересом изучают фольклор и традиционную культуру народов манси и ханты.</a:t>
            </a:r>
            <a:endParaRPr sz="2200"/>
          </a:p>
        </p:txBody>
      </p:sp>
      <p:pic>
        <p:nvPicPr>
          <p:cNvPr id="1488832706" name="Рисунок 148883270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17217" y="3509666"/>
            <a:ext cx="3608098" cy="26492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98494" y="304430"/>
            <a:ext cx="10131425" cy="1077157"/>
          </a:xfrm>
        </p:spPr>
        <p:txBody>
          <a:bodyPr/>
          <a:lstStyle/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Методические наработки 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769028" y="1975610"/>
            <a:ext cx="10131424" cy="374493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7500" lnSpcReduction="17000"/>
          </a:bodyPr>
          <a:lstStyle/>
          <a:p>
            <a:pPr algn="just">
              <a:defRPr/>
            </a:pPr>
            <a:r>
              <a:rPr lang="ru-RU" sz="2800">
                <a:latin typeface="Times New Roman"/>
                <a:cs typeface="Times New Roman"/>
              </a:rPr>
              <a:t>За время работы я сформировала портфолио методических находок. </a:t>
            </a:r>
            <a:r>
              <a:rPr lang="ru-RU" sz="2800">
                <a:latin typeface="Times New Roman"/>
                <a:ea typeface="Times New Roman"/>
                <a:cs typeface="Times New Roman"/>
              </a:rPr>
              <a:t>Приемы и методы моей работы формировались на протяжении многих лет, за эти годы я овладела и использую игровые технологии, соответствующие современным требованиям урока</a:t>
            </a:r>
            <a:endParaRPr/>
          </a:p>
          <a:p>
            <a:pPr algn="just">
              <a:defRPr/>
            </a:pPr>
            <a:r>
              <a:rPr lang="ru-RU" sz="2800">
                <a:latin typeface="Times New Roman"/>
                <a:cs typeface="Times New Roman"/>
              </a:rPr>
              <a:t> </a:t>
            </a:r>
            <a:r>
              <a:rPr lang="en-US" sz="2800" u="sng">
                <a:latin typeface="Times New Roman"/>
                <a:cs typeface="Times New Roman"/>
                <a:hlinkClick r:id="rId2" tooltip="https://vk.com/video-17776364_456239071?list=44d08a3013a67604c3"/>
              </a:rPr>
              <a:t>https://vk.com/video-17776364_456239071?list=44d08a3013a67604c3</a:t>
            </a:r>
            <a:endParaRPr lang="ru-RU" sz="28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en-US" sz="2800" u="sng">
                <a:latin typeface="Times New Roman"/>
                <a:cs typeface="Times New Roman"/>
                <a:hlinkClick r:id="rId3" tooltip="https://www.youtube.com/watch?v=IzCLBWCjwgI"/>
              </a:rPr>
              <a:t>https://www.youtube.com/watch?v=IzCLBWCjwgI</a:t>
            </a:r>
            <a:r>
              <a:rPr lang="ru-RU" sz="2800">
                <a:latin typeface="Times New Roman"/>
                <a:cs typeface="Times New Roman"/>
              </a:rPr>
              <a:t> </a:t>
            </a:r>
            <a:endParaRPr/>
          </a:p>
          <a:p>
            <a:pPr algn="just">
              <a:defRPr/>
            </a:pPr>
            <a:r>
              <a:rPr lang="en-US" sz="2800" u="sng">
                <a:latin typeface="Times New Roman"/>
                <a:cs typeface="Times New Roman"/>
                <a:hlinkClick r:id="rId4" tooltip="https://www.youtube.com/watch?v=IM9_8Mlauio"/>
              </a:rPr>
              <a:t>https://www.youtube.com/watch?v=IM9_8Mlauio</a:t>
            </a:r>
            <a:r>
              <a:rPr lang="ru-RU" sz="2800">
                <a:latin typeface="Times New Roman"/>
                <a:cs typeface="Times New Roman"/>
              </a:rPr>
              <a:t>   </a:t>
            </a:r>
          </a:p>
          <a:p>
            <a:pPr algn="l">
              <a:defRPr/>
            </a:pPr>
            <a:r>
              <a:rPr lang="ru-RU" sz="2800" b="0" i="0" u="sng" strike="noStrike" cap="none" spc="28">
                <a:solidFill>
                  <a:srgbClr val="396C9F"/>
                </a:solidFill>
                <a:latin typeface="Tahoma"/>
                <a:ea typeface="Tahoma"/>
                <a:cs typeface="Tahoma"/>
                <a:hlinkClick r:id="rId5" tooltip="https://disk.yandex.ru/d/qBiQMIDkuIS8_g"/>
              </a:rPr>
              <a:t>Онлайн-занятие "Ам колнак"</a:t>
            </a:r>
            <a:endParaRPr sz="2800" b="0" i="0">
              <a:solidFill>
                <a:srgbClr val="000000"/>
              </a:solidFill>
              <a:latin typeface="Tahoma"/>
            </a:endParaRPr>
          </a:p>
          <a:p>
            <a:pPr algn="l">
              <a:defRPr/>
            </a:pPr>
            <a:r>
              <a:rPr lang="ru-RU" sz="2800" b="0" i="0" u="sng" strike="noStrike" cap="none" spc="28">
                <a:solidFill>
                  <a:srgbClr val="396C9F"/>
                </a:solidFill>
                <a:latin typeface="Tahoma"/>
                <a:ea typeface="Tahoma"/>
                <a:cs typeface="Tahoma"/>
                <a:hlinkClick r:id="rId6" tooltip="http://lylyngsoyum.ru/rasskraska_po_mansijskomu_jazyku_uchimsja_chitat.pdf"/>
              </a:rPr>
              <a:t>Раскраска "Учимся читать"</a:t>
            </a:r>
            <a:endParaRPr sz="2800" b="0" i="0">
              <a:solidFill>
                <a:srgbClr val="000000"/>
              </a:solidFill>
              <a:latin typeface="Tahoma"/>
            </a:endParaRPr>
          </a:p>
          <a:p>
            <a:pPr algn="l">
              <a:defRPr/>
            </a:pPr>
            <a:r>
              <a:rPr lang="ru-RU" sz="2800" b="0" i="0" u="sng" strike="noStrike" cap="none" spc="28">
                <a:solidFill>
                  <a:srgbClr val="000000"/>
                </a:solidFill>
                <a:latin typeface="Tahoma"/>
                <a:ea typeface="Tahoma"/>
                <a:cs typeface="Tahoma"/>
                <a:hlinkClick r:id="rId7" tooltip="http://lylyngsoyum.ru/mansijskij_v_kartinkakh_uchimsja_schitat.pdf"/>
              </a:rPr>
              <a:t>Раскраска "Учимся считать"</a:t>
            </a:r>
            <a:endParaRPr sz="2800" b="0" i="0">
              <a:solidFill>
                <a:srgbClr val="000000"/>
              </a:solidFill>
              <a:latin typeface="Tahoma"/>
            </a:endParaRPr>
          </a:p>
          <a:p>
            <a:pPr algn="just">
              <a:defRPr/>
            </a:pPr>
            <a:endParaRPr/>
          </a:p>
          <a:p>
            <a:pPr>
              <a:defRPr/>
            </a:pPr>
            <a:endParaRPr lang="ru-RU" sz="2800">
              <a:latin typeface="Times New Roman"/>
              <a:cs typeface="Times New Roman"/>
            </a:endParaRPr>
          </a:p>
          <a:p>
            <a:pPr>
              <a:defRPr/>
            </a:pPr>
            <a:endParaRPr lang="ru-RU" sz="1800">
              <a:latin typeface="Times New Roman"/>
              <a:cs typeface="Times New Roman"/>
            </a:endParaRPr>
          </a:p>
        </p:txBody>
      </p:sp>
      <p:pic>
        <p:nvPicPr>
          <p:cNvPr id="1456890824" name="Picture 2" descr="C:\Орнамент Соболь Полоска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29" y="5720542"/>
            <a:ext cx="12168000" cy="1140726"/>
          </a:xfrm>
          <a:prstGeom prst="rect">
            <a:avLst/>
          </a:prstGeom>
          <a:noFill/>
        </p:spPr>
      </p:pic>
      <p:pic>
        <p:nvPicPr>
          <p:cNvPr id="37123270" name="Picture 6" descr="C:\Documents and Settings\Tester\Мои документы\Мои рисунки\зимние забавы 4\зимние забавы 4 02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62475" y="3142325"/>
            <a:ext cx="1535096" cy="2205875"/>
          </a:xfrm>
          <a:prstGeom prst="rect">
            <a:avLst/>
          </a:prstGeom>
          <a:noFill/>
        </p:spPr>
      </p:pic>
      <p:pic>
        <p:nvPicPr>
          <p:cNvPr id="294625102" name="Picture 2" descr="C:\Documents and Settings\Tester\Мои документы\Мои рисунки\зимние забавы 4\зимние забавы 4 01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35887" y="2555244"/>
            <a:ext cx="1564979" cy="2146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78700837" name="Picture 5" descr="C:\Documents and Settings\Tester\Мои документы\Мои рисунки\зимние забавы 4\зимние забавы 4 02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98829" y="3360485"/>
            <a:ext cx="1663646" cy="23600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Дидактический материал </a:t>
            </a:r>
            <a:endParaRPr/>
          </a:p>
        </p:txBody>
      </p:sp>
      <p:pic>
        <p:nvPicPr>
          <p:cNvPr id="506530260" name="Picture 2" descr="C:\Орнамент Соболь Полос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29" y="5720542"/>
            <a:ext cx="12168000" cy="1140726"/>
          </a:xfrm>
          <a:prstGeom prst="rect">
            <a:avLst/>
          </a:prstGeom>
          <a:noFill/>
        </p:spPr>
      </p:pic>
      <p:pic>
        <p:nvPicPr>
          <p:cNvPr id="1010873230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36011" y="1567510"/>
            <a:ext cx="5272405" cy="3803479"/>
          </a:xfrm>
          <a:prstGeom prst="rect">
            <a:avLst/>
          </a:prstGeom>
        </p:spPr>
      </p:pic>
      <p:pic>
        <p:nvPicPr>
          <p:cNvPr id="1522974670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6188" y="1527260"/>
            <a:ext cx="5529879" cy="3803479"/>
          </a:xfrm>
          <a:prstGeom prst="rect">
            <a:avLst/>
          </a:prstGeom>
        </p:spPr>
      </p:pic>
      <p:sp>
        <p:nvSpPr>
          <p:cNvPr id="1941612940" name="TextBox 1941612939"/>
          <p:cNvSpPr txBox="1"/>
          <p:nvPr/>
        </p:nvSpPr>
        <p:spPr bwMode="auto">
          <a:xfrm>
            <a:off x="654906" y="5312774"/>
            <a:ext cx="6167385" cy="7623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600" b="0" i="0" u="sng" strike="noStrike" cap="none" spc="26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hlinkClick r:id="rId5" tooltip="http://lylyngsoyum.ru/zhivotnye_s_logo_vort_olnut.pdf"/>
              </a:rPr>
              <a:t>Таблица по мансийскому языку "Дикие животные"</a:t>
            </a:r>
            <a:endParaRPr sz="1600" b="0" i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endParaRPr sz="2800" b="0" i="0">
              <a:solidFill>
                <a:schemeClr val="bg1"/>
              </a:solidFill>
              <a:latin typeface="Tahoma"/>
            </a:endParaRPr>
          </a:p>
        </p:txBody>
      </p:sp>
      <p:sp>
        <p:nvSpPr>
          <p:cNvPr id="983495975" name="TextBox 983495974"/>
          <p:cNvSpPr txBox="1"/>
          <p:nvPr/>
        </p:nvSpPr>
        <p:spPr bwMode="auto">
          <a:xfrm>
            <a:off x="6418293" y="5326823"/>
            <a:ext cx="5818077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600" b="0" i="0" u="sng" strike="noStrike" cap="none" spc="27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hlinkClick r:id="rId6" tooltip="http://lylyngsoyum.ru/rasskraska_domashnie_zhivotnye_22_kon.pdf"/>
              </a:rPr>
              <a:t>Таблица по мансийскому языку "Домашние животные"</a:t>
            </a:r>
            <a:endParaRPr sz="1600" b="0" i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pull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63599748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8" y="365124"/>
            <a:ext cx="10515600" cy="239600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Цифровые образовательные ресурсы</a:t>
            </a:r>
            <a:endParaRPr lang="ru-RU" sz="2800">
              <a:solidFill>
                <a:srgbClr val="0070C0"/>
              </a:solidFill>
            </a:endParaRPr>
          </a:p>
        </p:txBody>
      </p:sp>
      <p:sp>
        <p:nvSpPr>
          <p:cNvPr id="1595770645" name="Объект 2"/>
          <p:cNvSpPr>
            <a:spLocks noGrp="1"/>
          </p:cNvSpPr>
          <p:nvPr>
            <p:ph idx="1"/>
          </p:nvPr>
        </p:nvSpPr>
        <p:spPr bwMode="auto">
          <a:xfrm>
            <a:off x="838198" y="1825624"/>
            <a:ext cx="10863020" cy="483864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6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 целью организации динамичных и интересных уроков использую в практике цифровые образовательные ресурсы. Мною созданы игры по мансийскому языку  для закрепления материала </a:t>
            </a:r>
            <a:r>
              <a:rPr lang="ru-RU" sz="1600" b="0" i="0">
                <a:solidFill>
                  <a:srgbClr val="000000"/>
                </a:solidFill>
                <a:latin typeface="Times New Roman"/>
                <a:cs typeface="Times New Roman"/>
              </a:rPr>
              <a:t>в системе мультимедийных интерактивных упражнений </a:t>
            </a:r>
            <a:r>
              <a:rPr lang="ru-RU" sz="1600" b="0" i="0" u="sng" strike="noStrike">
                <a:latin typeface="Times New Roman"/>
                <a:cs typeface="Times New Roman"/>
                <a:hlinkClick r:id="rId2" tooltip="https://vk.com/away.php?to=http%3A%2F%2Flearningapps.org&amp;post=-17776364_459&amp;cc_key="/>
              </a:rPr>
              <a:t>learningapps.org</a:t>
            </a:r>
            <a:r>
              <a:rPr lang="ru-RU" sz="1600" b="0" i="0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endParaRPr/>
          </a:p>
          <a:p>
            <a:pPr>
              <a:defRPr/>
            </a:pPr>
            <a:r>
              <a:rPr lang="ru-RU" sz="1600">
                <a:solidFill>
                  <a:srgbClr val="000000"/>
                </a:solidFill>
                <a:latin typeface="Times New Roman"/>
                <a:cs typeface="Times New Roman"/>
              </a:rPr>
              <a:t>Игра н</a:t>
            </a:r>
            <a:r>
              <a:rPr lang="ru-RU" sz="1600" b="0" i="0">
                <a:solidFill>
                  <a:srgbClr val="000000"/>
                </a:solidFill>
                <a:latin typeface="Times New Roman"/>
                <a:cs typeface="Times New Roman"/>
              </a:rPr>
              <a:t>а закрепление материала по теме «Гербы районов Ханты-Мансийского автономного округа – Югры»</a:t>
            </a:r>
            <a:br>
              <a:rPr lang="ru-RU" sz="1600">
                <a:latin typeface="Times New Roman"/>
                <a:cs typeface="Times New Roman"/>
              </a:rPr>
            </a:br>
            <a:r>
              <a:rPr lang="ru-RU" sz="1600" b="0" i="0" u="sng" strike="noStrike">
                <a:latin typeface="Times New Roman"/>
                <a:cs typeface="Times New Roman"/>
                <a:hlinkClick r:id="rId3" tooltip="https://learningapps.org/watch?v=pq2r5cg1522"/>
              </a:rPr>
              <a:t>https://learningapps.org/watch?v=pq2r5cg1522</a:t>
            </a:r>
            <a:endParaRPr lang="ru-RU" sz="1600" b="0" i="0" u="none" strike="noStrike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Игра на закрепление материала по теме «Товлынуйит» «Птицы» (названия птиц на мансийском языке)</a:t>
            </a:r>
            <a:r>
              <a:rPr lang="en-US" sz="1600" u="sng">
                <a:latin typeface="Times New Roman"/>
                <a:cs typeface="Times New Roman"/>
                <a:hlinkClick r:id="rId4" tooltip="https://learningapps.org/view24109903"/>
              </a:rPr>
              <a:t> https://learningapps.org/view24109903</a:t>
            </a:r>
            <a:r>
              <a:rPr lang="ru-RU" sz="1600">
                <a:latin typeface="Times New Roman"/>
                <a:cs typeface="Times New Roman"/>
              </a:rPr>
              <a:t> </a:t>
            </a:r>
            <a:endParaRPr/>
          </a:p>
          <a:p>
            <a:pPr>
              <a:defRPr/>
            </a:pPr>
            <a:r>
              <a:rPr lang="ru-RU" sz="1600" i="0">
                <a:latin typeface="Times New Roman"/>
                <a:cs typeface="Times New Roman"/>
              </a:rPr>
              <a:t>Игра «Гербы городов Ханты-Мансийского автономного округа – Югры» </a:t>
            </a:r>
            <a:r>
              <a:rPr lang="en-US" sz="1600" u="sng">
                <a:latin typeface="Times New Roman"/>
                <a:cs typeface="Times New Roman"/>
                <a:hlinkClick r:id="rId3" tooltip="https://learningapps.org/watch?v=pq2r5cg1522"/>
              </a:rPr>
              <a:t>https://learningapps.org/watch?v=pq2r5cg1522</a:t>
            </a:r>
            <a:r>
              <a:rPr lang="ru-RU" sz="1600">
                <a:latin typeface="Times New Roman"/>
                <a:cs typeface="Times New Roman"/>
              </a:rPr>
              <a:t> </a:t>
            </a:r>
            <a:endParaRPr/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 Игра «</a:t>
            </a:r>
            <a:r>
              <a:rPr lang="ru-RU" sz="1600" i="0">
                <a:latin typeface="Times New Roman"/>
                <a:cs typeface="Times New Roman"/>
              </a:rPr>
              <a:t>Кол кивыр пормасыт</a:t>
            </a:r>
            <a:r>
              <a:rPr lang="ru-RU" sz="1600">
                <a:latin typeface="Times New Roman"/>
                <a:cs typeface="Times New Roman"/>
              </a:rPr>
              <a:t>»</a:t>
            </a:r>
            <a:r>
              <a:rPr lang="ru-RU" sz="1600" i="0">
                <a:latin typeface="Times New Roman"/>
                <a:cs typeface="Times New Roman"/>
              </a:rPr>
              <a:t> «Мебель</a:t>
            </a:r>
            <a:r>
              <a:rPr lang="ru-RU" sz="1600" i="0">
                <a:solidFill>
                  <a:srgbClr val="555555"/>
                </a:solidFill>
                <a:latin typeface="Times New Roman"/>
                <a:cs typeface="Times New Roman"/>
              </a:rPr>
              <a:t>» </a:t>
            </a:r>
            <a:r>
              <a:rPr lang="en-US" sz="1600" i="0" u="sng">
                <a:solidFill>
                  <a:srgbClr val="555555"/>
                </a:solidFill>
                <a:latin typeface="Times New Roman"/>
                <a:cs typeface="Times New Roman"/>
                <a:hlinkClick r:id="rId5" tooltip="https://learningapps.org/view24110782"/>
              </a:rPr>
              <a:t>https://learningapps.org/view24110782</a:t>
            </a:r>
            <a:r>
              <a:rPr lang="ru-RU" sz="1600" i="0">
                <a:solidFill>
                  <a:srgbClr val="555555"/>
                </a:solidFill>
                <a:latin typeface="Times New Roman"/>
                <a:cs typeface="Times New Roman"/>
              </a:rPr>
              <a:t> </a:t>
            </a:r>
            <a:endParaRPr/>
          </a:p>
          <a:p>
            <a:pPr>
              <a:defRPr/>
            </a:pPr>
            <a:r>
              <a:rPr lang="ru-RU" sz="1600" i="0">
                <a:latin typeface="Times New Roman"/>
                <a:cs typeface="Times New Roman"/>
              </a:rPr>
              <a:t>Игра «Катыл ощнэ уйит ос Ворт олнэ уйит» «Дикие и домашние животные»  </a:t>
            </a:r>
            <a:r>
              <a:rPr lang="en-US" sz="1600" i="0" u="sng">
                <a:solidFill>
                  <a:srgbClr val="555555"/>
                </a:solidFill>
                <a:latin typeface="Times New Roman"/>
                <a:cs typeface="Times New Roman"/>
                <a:hlinkClick r:id="rId6" tooltip="https://learningapps.org/view24110169"/>
              </a:rPr>
              <a:t>https://learningapps.org/view24110169</a:t>
            </a:r>
            <a:r>
              <a:rPr lang="ru-RU" sz="1600" i="0">
                <a:solidFill>
                  <a:srgbClr val="555555"/>
                </a:solidFill>
                <a:latin typeface="Times New Roman"/>
                <a:cs typeface="Times New Roman"/>
              </a:rPr>
              <a:t> </a:t>
            </a:r>
            <a:endParaRPr/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Игра на закрепление материала «Тал» «Год» (названия месяцев на мансийском языке) </a:t>
            </a:r>
            <a:r>
              <a:rPr lang="en-US" sz="1600" u="sng">
                <a:latin typeface="Times New Roman"/>
                <a:cs typeface="Times New Roman"/>
                <a:hlinkClick r:id="rId7" tooltip="https://learningapps.org/view24601752"/>
              </a:rPr>
              <a:t>https://learningapps.org/view24601752</a:t>
            </a:r>
            <a:r>
              <a:rPr lang="ru-RU" sz="1600">
                <a:latin typeface="Times New Roman"/>
                <a:cs typeface="Times New Roman"/>
              </a:rPr>
              <a:t> </a:t>
            </a:r>
            <a:endParaRPr/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Игра «Манах?» «Сколько» (Счет на мансийском языке) </a:t>
            </a:r>
            <a:r>
              <a:rPr lang="en-US" sz="1600" u="sng">
                <a:latin typeface="Times New Roman"/>
                <a:cs typeface="Times New Roman"/>
                <a:hlinkClick r:id="rId8" tooltip="https://learningapps.org/watch?v=p8pt5s1qk23"/>
              </a:rPr>
              <a:t>https://learningapps.org/watch?v=p8pt5s1qk23</a:t>
            </a:r>
            <a:r>
              <a:rPr lang="ru-RU" sz="1600">
                <a:latin typeface="Times New Roman"/>
                <a:cs typeface="Times New Roman"/>
              </a:rPr>
              <a:t> </a:t>
            </a:r>
            <a:endParaRPr/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Игра «Напиши числительные» </a:t>
            </a:r>
            <a:r>
              <a:rPr lang="en-US" sz="1600" u="sng">
                <a:latin typeface="Times New Roman"/>
                <a:cs typeface="Times New Roman"/>
                <a:hlinkClick r:id="rId8" tooltip="https://learningapps.org/watch?v=p8pt5s1qk23"/>
              </a:rPr>
              <a:t>https://learningapps.org/watch?v=p8pt5s1qk23</a:t>
            </a:r>
            <a:r>
              <a:rPr lang="ru-RU" sz="1600">
                <a:latin typeface="Times New Roman"/>
                <a:cs typeface="Times New Roman"/>
              </a:rPr>
              <a:t> </a:t>
            </a:r>
            <a:endParaRPr/>
          </a:p>
        </p:txBody>
      </p:sp>
      <p:pic>
        <p:nvPicPr>
          <p:cNvPr id="225991363" name="Picture 2" descr="C:\Орнамент Соболь Полоска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30" y="14791"/>
            <a:ext cx="12168000" cy="11407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685800" y="1599829"/>
            <a:ext cx="7416019" cy="485539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0000" lnSpcReduction="2000"/>
          </a:bodyPr>
          <a:lstStyle/>
          <a:p>
            <a:pPr marL="0" indent="0" algn="just">
              <a:buClr>
                <a:schemeClr val="accent1"/>
              </a:buClr>
              <a:buFont typeface="Wingdings"/>
              <a:buNone/>
              <a:defRPr/>
            </a:pPr>
            <a:endParaRPr/>
          </a:p>
          <a:p>
            <a:pPr algn="just">
              <a:defRPr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 это инструмент эффективной доставки информации и знаний до обучающихся (</a:t>
            </a:r>
            <a:r>
              <a:rPr lang="ru-RU" sz="2400" u="sng">
                <a:latin typeface="Times New Roman"/>
                <a:ea typeface="Times New Roman"/>
                <a:cs typeface="Times New Roman"/>
                <a:hlinkClick r:id="rId2" tooltip="http://lylyngsoyum.ru/load/15"/>
              </a:rPr>
              <a:t>http://lylyngsoyum.ru/load/15</a:t>
            </a:r>
            <a:r>
              <a:rPr lang="ru-RU" sz="2400" u="sng">
                <a:latin typeface="Times New Roman"/>
                <a:ea typeface="Times New Roman"/>
                <a:cs typeface="Times New Roman"/>
              </a:rPr>
              <a:t>)</a:t>
            </a:r>
            <a:endParaRPr lang="ru-RU" sz="2400"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это инструмент создания учебных материалов (</a:t>
            </a:r>
            <a:r>
              <a:rPr lang="ru-RU" sz="2400" u="sng">
                <a:latin typeface="Times New Roman"/>
                <a:ea typeface="Times New Roman"/>
                <a:cs typeface="Times New Roman"/>
                <a:hlinkClick r:id="rId3" tooltip="http://lylyngsoyum.ru/load/25-1-0-285"/>
              </a:rPr>
              <a:t>http://lylyngsoyum.ru/load/25-1-0-285</a:t>
            </a:r>
            <a:r>
              <a:rPr lang="ru-RU" sz="2400" u="sng">
                <a:latin typeface="Times New Roman"/>
                <a:ea typeface="Times New Roman"/>
                <a:cs typeface="Times New Roman"/>
              </a:rPr>
              <a:t>)</a:t>
            </a:r>
            <a:endParaRPr lang="ru-RU" sz="2400"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spc="7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>
                <a:latin typeface="Times New Roman"/>
                <a:ea typeface="Times New Roman"/>
                <a:cs typeface="Times New Roman"/>
              </a:rPr>
              <a:t>это инструмент эффективного способа преподавания (</a:t>
            </a:r>
            <a:r>
              <a:rPr lang="ru-RU" sz="2400" u="sng">
                <a:latin typeface="Times New Roman"/>
                <a:ea typeface="Times New Roman"/>
                <a:cs typeface="Times New Roman"/>
                <a:hlinkClick r:id="rId4" tooltip="http://lylyngsoyum.ru/load/55"/>
              </a:rPr>
              <a:t>http://lylyngsoyum.ru/load/55</a:t>
            </a:r>
            <a:r>
              <a:rPr lang="ru-RU" sz="2400" u="sng">
                <a:latin typeface="Times New Roman"/>
                <a:ea typeface="Times New Roman"/>
                <a:cs typeface="Times New Roman"/>
              </a:rPr>
              <a:t>),</a:t>
            </a:r>
            <a:r>
              <a:rPr lang="ru-RU" sz="2400">
                <a:latin typeface="Times New Roman"/>
                <a:ea typeface="Times New Roman"/>
                <a:cs typeface="Times New Roman"/>
              </a:rPr>
              <a:t> </a:t>
            </a:r>
            <a:endParaRPr/>
          </a:p>
          <a:p>
            <a:pPr algn="just">
              <a:defRPr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это средство построения новой образовательной среды: развивающей и технологичной (</a:t>
            </a:r>
            <a:r>
              <a:rPr lang="ru-RU" sz="2400" u="sng">
                <a:latin typeface="Times New Roman"/>
                <a:ea typeface="Times New Roman"/>
                <a:cs typeface="Times New Roman"/>
                <a:hlinkClick r:id="rId5" tooltip="http://lylyngsoyum.ru/"/>
              </a:rPr>
              <a:t>http://lylyngsoyum.ru/</a:t>
            </a:r>
            <a:r>
              <a:rPr lang="ru-RU" sz="2400">
                <a:latin typeface="Times New Roman"/>
                <a:ea typeface="Times New Roman"/>
                <a:cs typeface="Times New Roman"/>
              </a:rPr>
              <a:t> )</a:t>
            </a:r>
            <a:endParaRPr/>
          </a:p>
          <a:p>
            <a:pPr marL="0" indent="0" algn="just">
              <a:buClr>
                <a:schemeClr val="accent1"/>
              </a:buClr>
              <a:buFont typeface="Wingdings"/>
              <a:buNone/>
              <a:defRPr/>
            </a:pPr>
            <a:endParaRPr lang="ru-RU" sz="24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lang="ru-RU" sz="2400">
              <a:latin typeface="Times New Roman"/>
              <a:cs typeface="Times New Roman"/>
            </a:endParaRPr>
          </a:p>
        </p:txBody>
      </p:sp>
      <p:pic>
        <p:nvPicPr>
          <p:cNvPr id="769775328" name="Picture 2" descr="C:\Орнамент Соболь Полоск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29" y="5720542"/>
            <a:ext cx="12168000" cy="1140726"/>
          </a:xfrm>
          <a:prstGeom prst="rect">
            <a:avLst/>
          </a:prstGeom>
          <a:noFill/>
        </p:spPr>
      </p:pic>
      <p:pic>
        <p:nvPicPr>
          <p:cNvPr id="2020344170" name="Рисунок 20203441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51504" y="1655315"/>
            <a:ext cx="3208907" cy="3310630"/>
          </a:xfrm>
          <a:prstGeom prst="rect">
            <a:avLst/>
          </a:prstGeom>
        </p:spPr>
      </p:pic>
      <p:sp>
        <p:nvSpPr>
          <p:cNvPr id="1635452559" name="TextBox 1635452558"/>
          <p:cNvSpPr txBox="1"/>
          <p:nvPr/>
        </p:nvSpPr>
        <p:spPr bwMode="auto">
          <a:xfrm>
            <a:off x="3706402" y="388620"/>
            <a:ext cx="5219532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2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Цифровые технологии для меня:</a:t>
            </a:r>
            <a:endParaRPr sz="2400">
              <a:solidFill>
                <a:schemeClr val="accent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 spd="med">
    <p:pull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/Relationships>
</file>

<file path=ppt/theme/theme1.xml><?xml version="1.0" encoding="utf-8"?>
<a:theme xmlns:r="http://schemas.openxmlformats.org/officeDocument/2006/relationships" xmlns:a="http://schemas.openxmlformats.org/drawingml/2006/main" name="Classic">
  <a:themeElements>
    <a:clrScheme name="Classic">
      <a:dk1>
        <a:sysClr val="windowText" lastClr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Классическая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>
            <a:fillRect/>
          </a:stretch>
        </a:blip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TM03457452[[fn=Небесная]]</Template>
  <Company/>
  <PresentationFormat>Широкоэкранный</PresentationFormat>
  <Paragraphs>84</Paragraphs>
  <Slides>23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0">
      <vt:lpstr>Arial</vt:lpstr>
      <vt:lpstr>Times New Roman</vt:lpstr>
      <vt:lpstr>Wingdings</vt:lpstr>
      <vt:lpstr>Courier New</vt:lpstr>
      <vt:lpstr>Calibri</vt:lpstr>
      <vt:lpstr>Tahoma</vt:lpstr>
      <vt:lpstr>Classic</vt:lpstr>
      <vt:lpstr>Тема самообразования: «Обучение мансийскому языку в современном мире» приобщение детей к изучению культуры и родного языка в городской среде» 
</vt:lpstr>
      <vt:lpstr>Группа «Вит сам» «Капелька»</vt:lpstr>
      <vt:lpstr>Студия раннего развития «Вит сам» «Капелька»</vt:lpstr>
      <vt:lpstr>Общеразвивающая программа «Росинка» «Этвит сам»</vt:lpstr>
      <vt:lpstr>«Взаимодействие с общественными организациями по изучению родного языка»
</vt:lpstr>
      <vt:lpstr>Методические наработки </vt:lpstr>
      <vt:lpstr>Дидактический материал </vt:lpstr>
      <vt:lpstr>Цифровые образовательные ресурсы</vt:lpstr>
      <vt:lpstr>PowerPoint Presentation</vt:lpstr>
      <vt:lpstr>Электронная игра«Гербы города ХМАО – Югры»</vt:lpstr>
      <vt:lpstr>Выпускники программы «Этвит сам» принимают активное участие в конкурсах, детских конференциях по позиционированию мансийского языка и культуры
</vt:lpstr>
      <vt:lpstr>Этно-стикеры для изучения родных языков</vt:lpstr>
      <vt:lpstr>Создание онлайн открыток на мансийском языке обучающимися группы «Этвит сам»</vt:lpstr>
      <vt:lpstr>Организация выставки «Большая семья» в рамках социокультурного форума «Язык душа народа» посвященного Дню родного языка. Арт резиденция</vt:lpstr>
      <vt:lpstr>Участие с обучающимися по программе «Этвит сам» в Международной выставке форум «Россия», Москва, 2024 </vt:lpstr>
      <vt:lpstr>Представление опыта работы в педагогической мастерской «Родной язык – мой клад, мое богатство»</vt:lpstr>
      <vt:lpstr>Представление опыта по изучению фольклора и культуры манси на базе этностойбища «Мань ускве» (с. Саранпауль-2024) </vt:lpstr>
      <vt:lpstr>Представление опыта работы</vt:lpstr>
      <vt:lpstr>Участие в организации ЭтноплощадкиДеревня Хулимсунт, 2024 год</vt:lpstr>
      <vt:lpstr>Участие с авторской песней на мансийском языке в городском мероприятии «Вечер таежных сказок»</vt:lpstr>
      <vt:lpstr>Открытие года семьи, 2024</vt:lpstr>
      <vt:lpstr>Участие в общественных мероприятиях города  </vt:lpstr>
      <vt:lpstr>Награды 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Видео</dc:title>
  <dc:creator>Ольга Норова</dc:creator>
  <cp:lastModifiedBy>бб</cp:lastModifiedBy>
  <cp:revision>22</cp:revision>
  <dcterms:created xsi:type="dcterms:W3CDTF">2022-03-10T08:10:09Z</dcterms:created>
  <dcterms:modified xsi:type="dcterms:W3CDTF">2024-11-14T11:10:30Z</dcterms:modified>
</cp:coreProperties>
</file>